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91"/>
  </p:notesMasterIdLst>
  <p:sldIdLst>
    <p:sldId id="684" r:id="rId2"/>
    <p:sldId id="677" r:id="rId3"/>
    <p:sldId id="679" r:id="rId4"/>
    <p:sldId id="687" r:id="rId5"/>
    <p:sldId id="630" r:id="rId6"/>
    <p:sldId id="530" r:id="rId7"/>
    <p:sldId id="568" r:id="rId8"/>
    <p:sldId id="693" r:id="rId9"/>
    <p:sldId id="529" r:id="rId10"/>
    <p:sldId id="695" r:id="rId11"/>
    <p:sldId id="694" r:id="rId12"/>
    <p:sldId id="533" r:id="rId13"/>
    <p:sldId id="632" r:id="rId14"/>
    <p:sldId id="640" r:id="rId15"/>
    <p:sldId id="633" r:id="rId16"/>
    <p:sldId id="634" r:id="rId17"/>
    <p:sldId id="635" r:id="rId18"/>
    <p:sldId id="636" r:id="rId19"/>
    <p:sldId id="638" r:id="rId20"/>
    <p:sldId id="639" r:id="rId21"/>
    <p:sldId id="564" r:id="rId22"/>
    <p:sldId id="598" r:id="rId23"/>
    <p:sldId id="600" r:id="rId24"/>
    <p:sldId id="631" r:id="rId25"/>
    <p:sldId id="534" r:id="rId26"/>
    <p:sldId id="535" r:id="rId27"/>
    <p:sldId id="579" r:id="rId28"/>
    <p:sldId id="580" r:id="rId29"/>
    <p:sldId id="581" r:id="rId30"/>
    <p:sldId id="582" r:id="rId31"/>
    <p:sldId id="583" r:id="rId32"/>
    <p:sldId id="584" r:id="rId33"/>
    <p:sldId id="585" r:id="rId34"/>
    <p:sldId id="567" r:id="rId35"/>
    <p:sldId id="672" r:id="rId36"/>
    <p:sldId id="671" r:id="rId37"/>
    <p:sldId id="666" r:id="rId38"/>
    <p:sldId id="688" r:id="rId39"/>
    <p:sldId id="681" r:id="rId40"/>
    <p:sldId id="689" r:id="rId41"/>
    <p:sldId id="667" r:id="rId42"/>
    <p:sldId id="691" r:id="rId43"/>
    <p:sldId id="682" r:id="rId44"/>
    <p:sldId id="586" r:id="rId45"/>
    <p:sldId id="593" r:id="rId46"/>
    <p:sldId id="594" r:id="rId47"/>
    <p:sldId id="595" r:id="rId48"/>
    <p:sldId id="596" r:id="rId49"/>
    <p:sldId id="599" r:id="rId50"/>
    <p:sldId id="641" r:id="rId51"/>
    <p:sldId id="590" r:id="rId52"/>
    <p:sldId id="696" r:id="rId53"/>
    <p:sldId id="591" r:id="rId54"/>
    <p:sldId id="642" r:id="rId55"/>
    <p:sldId id="668" r:id="rId56"/>
    <p:sldId id="669" r:id="rId57"/>
    <p:sldId id="643" r:id="rId58"/>
    <p:sldId id="541" r:id="rId59"/>
    <p:sldId id="653" r:id="rId60"/>
    <p:sldId id="644" r:id="rId61"/>
    <p:sldId id="645" r:id="rId62"/>
    <p:sldId id="646" r:id="rId63"/>
    <p:sldId id="647" r:id="rId64"/>
    <p:sldId id="648" r:id="rId65"/>
    <p:sldId id="649" r:id="rId66"/>
    <p:sldId id="650" r:id="rId67"/>
    <p:sldId id="651" r:id="rId68"/>
    <p:sldId id="652" r:id="rId69"/>
    <p:sldId id="545" r:id="rId70"/>
    <p:sldId id="606" r:id="rId71"/>
    <p:sldId id="608" r:id="rId72"/>
    <p:sldId id="619" r:id="rId73"/>
    <p:sldId id="609" r:id="rId74"/>
    <p:sldId id="620" r:id="rId75"/>
    <p:sldId id="610" r:id="rId76"/>
    <p:sldId id="550" r:id="rId77"/>
    <p:sldId id="618" r:id="rId78"/>
    <p:sldId id="654" r:id="rId79"/>
    <p:sldId id="655" r:id="rId80"/>
    <p:sldId id="692" r:id="rId81"/>
    <p:sldId id="673" r:id="rId82"/>
    <p:sldId id="674" r:id="rId83"/>
    <p:sldId id="675" r:id="rId84"/>
    <p:sldId id="670" r:id="rId85"/>
    <p:sldId id="656" r:id="rId86"/>
    <p:sldId id="697" r:id="rId87"/>
    <p:sldId id="612" r:id="rId88"/>
    <p:sldId id="614" r:id="rId89"/>
    <p:sldId id="683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Gilad Barka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750B"/>
    <a:srgbClr val="22D909"/>
    <a:srgbClr val="3DED2F"/>
    <a:srgbClr val="CC3300"/>
    <a:srgbClr val="D5745D"/>
    <a:srgbClr val="CCCC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019" autoAdjust="0"/>
  </p:normalViewPr>
  <p:slideViewPr>
    <p:cSldViewPr>
      <p:cViewPr varScale="1">
        <p:scale>
          <a:sx n="112" d="100"/>
          <a:sy n="112" d="100"/>
        </p:scale>
        <p:origin x="218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524EC4-303C-4C45-9F95-0037EC216C9F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B4477F-A0CE-49AC-A93A-A2BADCC138F5}">
      <dgm:prSet phldrT="[Text]" custT="1"/>
      <dgm:spPr>
        <a:solidFill>
          <a:srgbClr val="ED8000"/>
        </a:solidFill>
      </dgm:spPr>
      <dgm:t>
        <a:bodyPr/>
        <a:lstStyle/>
        <a:p>
          <a:r>
            <a:rPr lang="en-US" sz="1300" b="0" dirty="0"/>
            <a:t>Data </a:t>
          </a:r>
        </a:p>
        <a:p>
          <a:r>
            <a:rPr lang="en-US" sz="1300" b="0" dirty="0"/>
            <a:t>Hands On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918909F2-DB36-4946-9119-7838D6772911}" type="parTrans" cxnId="{5BC5E0F1-CBF7-4453-A2DA-5AAE2602DEE9}">
      <dgm:prSet/>
      <dgm:spPr/>
      <dgm:t>
        <a:bodyPr/>
        <a:lstStyle/>
        <a:p>
          <a:endParaRPr lang="en-US" sz="2000"/>
        </a:p>
      </dgm:t>
    </dgm:pt>
    <dgm:pt modelId="{3C310D3E-F207-458F-B9EC-EFF00B2FA507}" type="sibTrans" cxnId="{5BC5E0F1-CBF7-4453-A2DA-5AAE2602DEE9}">
      <dgm:prSet custT="1"/>
      <dgm:spPr>
        <a:solidFill>
          <a:srgbClr val="FFC000"/>
        </a:solidFill>
      </dgm:spPr>
      <dgm:t>
        <a:bodyPr/>
        <a:lstStyle/>
        <a:p>
          <a:endParaRPr lang="en-US" sz="1400"/>
        </a:p>
      </dgm:t>
    </dgm:pt>
    <dgm:pt modelId="{A5FC5756-CCD4-429F-AD5C-73D825EDF9DB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200" b="0" dirty="0"/>
            <a:t>Prepare Data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61FADCD7-C81F-4B6D-89A2-5CDE710ADC07}" type="parTrans" cxnId="{E5B7E6EE-08D8-4F6E-B442-66909CE9C7AC}">
      <dgm:prSet/>
      <dgm:spPr/>
      <dgm:t>
        <a:bodyPr/>
        <a:lstStyle/>
        <a:p>
          <a:endParaRPr lang="en-US" sz="2000"/>
        </a:p>
      </dgm:t>
    </dgm:pt>
    <dgm:pt modelId="{46C6EA23-ECBF-44BC-B7AB-10351AD72039}" type="sibTrans" cxnId="{E5B7E6EE-08D8-4F6E-B442-66909CE9C7AC}">
      <dgm:prSet custT="1"/>
      <dgm:spPr>
        <a:solidFill>
          <a:srgbClr val="FFC000"/>
        </a:solidFill>
      </dgm:spPr>
      <dgm:t>
        <a:bodyPr/>
        <a:lstStyle/>
        <a:p>
          <a:endParaRPr lang="en-US" sz="1400"/>
        </a:p>
      </dgm:t>
    </dgm:pt>
    <dgm:pt modelId="{D109595A-5BC4-453E-AFD9-5234C73E78DF}">
      <dgm:prSet phldrT="[Text]" custT="1"/>
      <dgm:spPr/>
      <dgm:t>
        <a:bodyPr/>
        <a:lstStyle/>
        <a:p>
          <a:r>
            <a:rPr lang="en-US" sz="2400" b="1" dirty="0"/>
            <a:t>Learn</a:t>
          </a:r>
        </a:p>
      </dgm:t>
    </dgm:pt>
    <dgm:pt modelId="{4B1E4926-6E47-4D65-80EF-67DC741B2571}" type="parTrans" cxnId="{D293D126-1C28-4BD7-96D0-4F46F1F55FA7}">
      <dgm:prSet/>
      <dgm:spPr/>
      <dgm:t>
        <a:bodyPr/>
        <a:lstStyle/>
        <a:p>
          <a:endParaRPr lang="en-US" sz="2000"/>
        </a:p>
      </dgm:t>
    </dgm:pt>
    <dgm:pt modelId="{7450E614-1CAF-43B0-9182-6B3A9EF97E6F}" type="sibTrans" cxnId="{D293D126-1C28-4BD7-96D0-4F46F1F55FA7}">
      <dgm:prSet custT="1"/>
      <dgm:spPr/>
      <dgm:t>
        <a:bodyPr/>
        <a:lstStyle/>
        <a:p>
          <a:endParaRPr lang="en-US" sz="1400"/>
        </a:p>
      </dgm:t>
    </dgm:pt>
    <dgm:pt modelId="{3B0EF285-B8B2-4708-8ADB-B4DC6AC77582}">
      <dgm:prSet phldrT="[Text]" custT="1"/>
      <dgm:spPr/>
      <dgm:t>
        <a:bodyPr/>
        <a:lstStyle/>
        <a:p>
          <a:r>
            <a:rPr lang="en-US" sz="1200" dirty="0"/>
            <a:t>Evaluate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" action="ppaction://noaction"/>
          </dgm14:cNvPr>
        </a:ext>
      </dgm:extLst>
    </dgm:pt>
    <dgm:pt modelId="{48EF9A7D-BBDB-4607-BE03-333EFA4E3DD6}" type="parTrans" cxnId="{41FF94FA-C140-4D11-9731-E4AF14A0568E}">
      <dgm:prSet/>
      <dgm:spPr/>
      <dgm:t>
        <a:bodyPr/>
        <a:lstStyle/>
        <a:p>
          <a:endParaRPr lang="en-US" sz="2000"/>
        </a:p>
      </dgm:t>
    </dgm:pt>
    <dgm:pt modelId="{65A7D993-46DA-4469-8F1D-84642E7E615A}" type="sibTrans" cxnId="{41FF94FA-C140-4D11-9731-E4AF14A0568E}">
      <dgm:prSet custT="1"/>
      <dgm:spPr/>
      <dgm:t>
        <a:bodyPr/>
        <a:lstStyle/>
        <a:p>
          <a:endParaRPr lang="en-US" sz="1400"/>
        </a:p>
      </dgm:t>
    </dgm:pt>
    <dgm:pt modelId="{C8A26223-5F13-4C10-A83D-DC7038E8BD82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1200" dirty="0"/>
            <a:t>Monitor</a:t>
          </a:r>
        </a:p>
      </dgm:t>
    </dgm:pt>
    <dgm:pt modelId="{AEB2E817-D6D1-4A3F-AA60-A734C69F29AB}" type="sibTrans" cxnId="{7329744B-ADC2-4ACB-89FA-F4BCF1E69F16}">
      <dgm:prSet custT="1"/>
      <dgm:spPr>
        <a:solidFill>
          <a:srgbClr val="92D050"/>
        </a:solidFill>
      </dgm:spPr>
      <dgm:t>
        <a:bodyPr/>
        <a:lstStyle/>
        <a:p>
          <a:endParaRPr lang="en-US" sz="1400"/>
        </a:p>
      </dgm:t>
    </dgm:pt>
    <dgm:pt modelId="{D6DD2346-300D-4C32-9388-3586F0331DF7}" type="parTrans" cxnId="{7329744B-ADC2-4ACB-89FA-F4BCF1E69F16}">
      <dgm:prSet/>
      <dgm:spPr/>
      <dgm:t>
        <a:bodyPr/>
        <a:lstStyle/>
        <a:p>
          <a:endParaRPr lang="en-US" sz="2000"/>
        </a:p>
      </dgm:t>
    </dgm:pt>
    <dgm:pt modelId="{03EBDCC6-D55D-4FBD-BD6A-B048BCCB2938}">
      <dgm:prSet phldrT="[Text]" custT="1"/>
      <dgm:spPr/>
      <dgm:t>
        <a:bodyPr/>
        <a:lstStyle/>
        <a:p>
          <a:r>
            <a:rPr lang="en-US" sz="1400" dirty="0"/>
            <a:t>Deploy</a:t>
          </a:r>
        </a:p>
      </dgm:t>
    </dgm:pt>
    <dgm:pt modelId="{E3A980DF-DE2B-48ED-B78D-677DD648638C}" type="sibTrans" cxnId="{CF214B06-2927-4BC5-848E-B58A31D871F6}">
      <dgm:prSet custT="1"/>
      <dgm:spPr/>
      <dgm:t>
        <a:bodyPr/>
        <a:lstStyle/>
        <a:p>
          <a:endParaRPr lang="en-US" sz="1400"/>
        </a:p>
      </dgm:t>
    </dgm:pt>
    <dgm:pt modelId="{0C6B825B-C25A-44A4-B229-972E1A924688}" type="parTrans" cxnId="{CF214B06-2927-4BC5-848E-B58A31D871F6}">
      <dgm:prSet/>
      <dgm:spPr/>
      <dgm:t>
        <a:bodyPr/>
        <a:lstStyle/>
        <a:p>
          <a:endParaRPr lang="en-US" sz="2000"/>
        </a:p>
      </dgm:t>
    </dgm:pt>
    <dgm:pt modelId="{1087843D-6703-49FB-BEC2-19176E3CBD80}" type="pres">
      <dgm:prSet presAssocID="{67524EC4-303C-4C45-9F95-0037EC216C9F}" presName="cycle" presStyleCnt="0">
        <dgm:presLayoutVars>
          <dgm:dir/>
          <dgm:resizeHandles val="exact"/>
        </dgm:presLayoutVars>
      </dgm:prSet>
      <dgm:spPr/>
    </dgm:pt>
    <dgm:pt modelId="{437EC314-572F-4C98-9173-8952753B95A5}" type="pres">
      <dgm:prSet presAssocID="{2EB4477F-A0CE-49AC-A93A-A2BADCC138F5}" presName="node" presStyleLbl="node1" presStyleIdx="0" presStyleCnt="6" custScaleX="107854" custScaleY="101521" custRadScaleRad="100927" custRadScaleInc="-25910">
        <dgm:presLayoutVars>
          <dgm:bulletEnabled val="1"/>
        </dgm:presLayoutVars>
      </dgm:prSet>
      <dgm:spPr/>
    </dgm:pt>
    <dgm:pt modelId="{91EFAD2F-1508-4A1F-BB1B-3C05E9D75515}" type="pres">
      <dgm:prSet presAssocID="{3C310D3E-F207-458F-B9EC-EFF00B2FA507}" presName="sibTrans" presStyleLbl="sibTrans2D1" presStyleIdx="0" presStyleCnt="6"/>
      <dgm:spPr/>
    </dgm:pt>
    <dgm:pt modelId="{C90A151B-666C-4BF3-9ABD-C696A39FF4F7}" type="pres">
      <dgm:prSet presAssocID="{3C310D3E-F207-458F-B9EC-EFF00B2FA507}" presName="connectorText" presStyleLbl="sibTrans2D1" presStyleIdx="0" presStyleCnt="6"/>
      <dgm:spPr/>
    </dgm:pt>
    <dgm:pt modelId="{C294D1E9-ECC6-423B-A7DF-B8B0D282542D}" type="pres">
      <dgm:prSet presAssocID="{A5FC5756-CCD4-429F-AD5C-73D825EDF9DB}" presName="node" presStyleLbl="node1" presStyleIdx="1" presStyleCnt="6" custScaleX="98279" custScaleY="98163" custRadScaleRad="93929" custRadScaleInc="-14109">
        <dgm:presLayoutVars>
          <dgm:bulletEnabled val="1"/>
        </dgm:presLayoutVars>
      </dgm:prSet>
      <dgm:spPr/>
    </dgm:pt>
    <dgm:pt modelId="{04C820E7-4AC8-452B-B205-4FE9951ABF90}" type="pres">
      <dgm:prSet presAssocID="{46C6EA23-ECBF-44BC-B7AB-10351AD72039}" presName="sibTrans" presStyleLbl="sibTrans2D1" presStyleIdx="1" presStyleCnt="6"/>
      <dgm:spPr/>
    </dgm:pt>
    <dgm:pt modelId="{B1C10EE4-FF9D-4D17-839E-1960C157DDB3}" type="pres">
      <dgm:prSet presAssocID="{46C6EA23-ECBF-44BC-B7AB-10351AD72039}" presName="connectorText" presStyleLbl="sibTrans2D1" presStyleIdx="1" presStyleCnt="6"/>
      <dgm:spPr/>
    </dgm:pt>
    <dgm:pt modelId="{4227B1AC-53A3-4CFE-9C4C-880F25583DDE}" type="pres">
      <dgm:prSet presAssocID="{D109595A-5BC4-453E-AFD9-5234C73E78DF}" presName="node" presStyleLbl="node1" presStyleIdx="2" presStyleCnt="6" custScaleX="164161" custScaleY="149470">
        <dgm:presLayoutVars>
          <dgm:bulletEnabled val="1"/>
        </dgm:presLayoutVars>
      </dgm:prSet>
      <dgm:spPr/>
    </dgm:pt>
    <dgm:pt modelId="{16EAB093-2D50-4A0A-9D7C-04ACE1636ED5}" type="pres">
      <dgm:prSet presAssocID="{7450E614-1CAF-43B0-9182-6B3A9EF97E6F}" presName="sibTrans" presStyleLbl="sibTrans2D1" presStyleIdx="2" presStyleCnt="6"/>
      <dgm:spPr/>
    </dgm:pt>
    <dgm:pt modelId="{FEFC512B-8DE2-4634-A0B6-0366BF75AA1B}" type="pres">
      <dgm:prSet presAssocID="{7450E614-1CAF-43B0-9182-6B3A9EF97E6F}" presName="connectorText" presStyleLbl="sibTrans2D1" presStyleIdx="2" presStyleCnt="6"/>
      <dgm:spPr/>
    </dgm:pt>
    <dgm:pt modelId="{417F8065-24BE-4E6C-A084-1DD9F8A0A322}" type="pres">
      <dgm:prSet presAssocID="{3B0EF285-B8B2-4708-8ADB-B4DC6AC77582}" presName="node" presStyleLbl="node1" presStyleIdx="3" presStyleCnt="6" custScaleX="105342" custRadScaleRad="100583" custRadScaleInc="20579">
        <dgm:presLayoutVars>
          <dgm:bulletEnabled val="1"/>
        </dgm:presLayoutVars>
      </dgm:prSet>
      <dgm:spPr/>
    </dgm:pt>
    <dgm:pt modelId="{A1E17983-8708-4F97-817C-BB0262EF8BED}" type="pres">
      <dgm:prSet presAssocID="{65A7D993-46DA-4469-8F1D-84642E7E615A}" presName="sibTrans" presStyleLbl="sibTrans2D1" presStyleIdx="3" presStyleCnt="6"/>
      <dgm:spPr/>
    </dgm:pt>
    <dgm:pt modelId="{BAC681C8-9F61-4896-B7EA-D6C77F929DD0}" type="pres">
      <dgm:prSet presAssocID="{65A7D993-46DA-4469-8F1D-84642E7E615A}" presName="connectorText" presStyleLbl="sibTrans2D1" presStyleIdx="3" presStyleCnt="6"/>
      <dgm:spPr/>
    </dgm:pt>
    <dgm:pt modelId="{16800D94-7ACD-46CC-9F50-5452DC115A22}" type="pres">
      <dgm:prSet presAssocID="{03EBDCC6-D55D-4FBD-BD6A-B048BCCB2938}" presName="node" presStyleLbl="node1" presStyleIdx="4" presStyleCnt="6">
        <dgm:presLayoutVars>
          <dgm:bulletEnabled val="1"/>
        </dgm:presLayoutVars>
      </dgm:prSet>
      <dgm:spPr/>
    </dgm:pt>
    <dgm:pt modelId="{41268F45-A83B-4570-9F22-A7B681AC1216}" type="pres">
      <dgm:prSet presAssocID="{E3A980DF-DE2B-48ED-B78D-677DD648638C}" presName="sibTrans" presStyleLbl="sibTrans2D1" presStyleIdx="4" presStyleCnt="6"/>
      <dgm:spPr/>
    </dgm:pt>
    <dgm:pt modelId="{6916CD47-CF0E-4B38-9093-E1859204176F}" type="pres">
      <dgm:prSet presAssocID="{E3A980DF-DE2B-48ED-B78D-677DD648638C}" presName="connectorText" presStyleLbl="sibTrans2D1" presStyleIdx="4" presStyleCnt="6"/>
      <dgm:spPr/>
    </dgm:pt>
    <dgm:pt modelId="{863D9A9B-E518-4E86-AB1B-175FDC590E4E}" type="pres">
      <dgm:prSet presAssocID="{C8A26223-5F13-4C10-A83D-DC7038E8BD82}" presName="node" presStyleLbl="node1" presStyleIdx="5" presStyleCnt="6">
        <dgm:presLayoutVars>
          <dgm:bulletEnabled val="1"/>
        </dgm:presLayoutVars>
      </dgm:prSet>
      <dgm:spPr/>
    </dgm:pt>
    <dgm:pt modelId="{2063D887-3BFC-48A6-BC7E-E4D17DDF603C}" type="pres">
      <dgm:prSet presAssocID="{AEB2E817-D6D1-4A3F-AA60-A734C69F29AB}" presName="sibTrans" presStyleLbl="sibTrans2D1" presStyleIdx="5" presStyleCnt="6"/>
      <dgm:spPr/>
    </dgm:pt>
    <dgm:pt modelId="{419B0485-C35F-47F6-A2D4-E7BE924911FA}" type="pres">
      <dgm:prSet presAssocID="{AEB2E817-D6D1-4A3F-AA60-A734C69F29AB}" presName="connectorText" presStyleLbl="sibTrans2D1" presStyleIdx="5" presStyleCnt="6"/>
      <dgm:spPr/>
    </dgm:pt>
  </dgm:ptLst>
  <dgm:cxnLst>
    <dgm:cxn modelId="{CF214B06-2927-4BC5-848E-B58A31D871F6}" srcId="{67524EC4-303C-4C45-9F95-0037EC216C9F}" destId="{03EBDCC6-D55D-4FBD-BD6A-B048BCCB2938}" srcOrd="4" destOrd="0" parTransId="{0C6B825B-C25A-44A4-B229-972E1A924688}" sibTransId="{E3A980DF-DE2B-48ED-B78D-677DD648638C}"/>
    <dgm:cxn modelId="{0BEF2912-6AE8-4A6C-B776-DBB2C2744C88}" type="presOf" srcId="{AEB2E817-D6D1-4A3F-AA60-A734C69F29AB}" destId="{2063D887-3BFC-48A6-BC7E-E4D17DDF603C}" srcOrd="0" destOrd="0" presId="urn:microsoft.com/office/officeart/2005/8/layout/cycle2"/>
    <dgm:cxn modelId="{826C571A-7731-4642-BDC9-A48CD615B053}" type="presOf" srcId="{7450E614-1CAF-43B0-9182-6B3A9EF97E6F}" destId="{FEFC512B-8DE2-4634-A0B6-0366BF75AA1B}" srcOrd="1" destOrd="0" presId="urn:microsoft.com/office/officeart/2005/8/layout/cycle2"/>
    <dgm:cxn modelId="{D293D126-1C28-4BD7-96D0-4F46F1F55FA7}" srcId="{67524EC4-303C-4C45-9F95-0037EC216C9F}" destId="{D109595A-5BC4-453E-AFD9-5234C73E78DF}" srcOrd="2" destOrd="0" parTransId="{4B1E4926-6E47-4D65-80EF-67DC741B2571}" sibTransId="{7450E614-1CAF-43B0-9182-6B3A9EF97E6F}"/>
    <dgm:cxn modelId="{CDB02A31-0C63-49F0-AFA7-18D39ED60325}" type="presOf" srcId="{AEB2E817-D6D1-4A3F-AA60-A734C69F29AB}" destId="{419B0485-C35F-47F6-A2D4-E7BE924911FA}" srcOrd="1" destOrd="0" presId="urn:microsoft.com/office/officeart/2005/8/layout/cycle2"/>
    <dgm:cxn modelId="{7329744B-ADC2-4ACB-89FA-F4BCF1E69F16}" srcId="{67524EC4-303C-4C45-9F95-0037EC216C9F}" destId="{C8A26223-5F13-4C10-A83D-DC7038E8BD82}" srcOrd="5" destOrd="0" parTransId="{D6DD2346-300D-4C32-9388-3586F0331DF7}" sibTransId="{AEB2E817-D6D1-4A3F-AA60-A734C69F29AB}"/>
    <dgm:cxn modelId="{9F732F57-B379-4FB0-B396-5E6137A0252B}" type="presOf" srcId="{E3A980DF-DE2B-48ED-B78D-677DD648638C}" destId="{6916CD47-CF0E-4B38-9093-E1859204176F}" srcOrd="1" destOrd="0" presId="urn:microsoft.com/office/officeart/2005/8/layout/cycle2"/>
    <dgm:cxn modelId="{72FC7C6A-D8D0-4AB1-9AE7-594E113974C3}" type="presOf" srcId="{67524EC4-303C-4C45-9F95-0037EC216C9F}" destId="{1087843D-6703-49FB-BEC2-19176E3CBD80}" srcOrd="0" destOrd="0" presId="urn:microsoft.com/office/officeart/2005/8/layout/cycle2"/>
    <dgm:cxn modelId="{48432988-2AFE-4CF0-9260-EAD216005243}" type="presOf" srcId="{D109595A-5BC4-453E-AFD9-5234C73E78DF}" destId="{4227B1AC-53A3-4CFE-9C4C-880F25583DDE}" srcOrd="0" destOrd="0" presId="urn:microsoft.com/office/officeart/2005/8/layout/cycle2"/>
    <dgm:cxn modelId="{3C426A8D-F4EB-4846-9C9C-ED972407936D}" type="presOf" srcId="{C8A26223-5F13-4C10-A83D-DC7038E8BD82}" destId="{863D9A9B-E518-4E86-AB1B-175FDC590E4E}" srcOrd="0" destOrd="0" presId="urn:microsoft.com/office/officeart/2005/8/layout/cycle2"/>
    <dgm:cxn modelId="{A68B9E91-1BF0-4F34-BD1F-B8920AC332EF}" type="presOf" srcId="{A5FC5756-CCD4-429F-AD5C-73D825EDF9DB}" destId="{C294D1E9-ECC6-423B-A7DF-B8B0D282542D}" srcOrd="0" destOrd="0" presId="urn:microsoft.com/office/officeart/2005/8/layout/cycle2"/>
    <dgm:cxn modelId="{DE16CFA3-0DA4-46F3-BD53-865E99F13949}" type="presOf" srcId="{E3A980DF-DE2B-48ED-B78D-677DD648638C}" destId="{41268F45-A83B-4570-9F22-A7B681AC1216}" srcOrd="0" destOrd="0" presId="urn:microsoft.com/office/officeart/2005/8/layout/cycle2"/>
    <dgm:cxn modelId="{8DA337A7-136F-4F3D-8320-358C2325D337}" type="presOf" srcId="{7450E614-1CAF-43B0-9182-6B3A9EF97E6F}" destId="{16EAB093-2D50-4A0A-9D7C-04ACE1636ED5}" srcOrd="0" destOrd="0" presId="urn:microsoft.com/office/officeart/2005/8/layout/cycle2"/>
    <dgm:cxn modelId="{1130D3AB-2D4F-4D31-BEF1-57191B567749}" type="presOf" srcId="{03EBDCC6-D55D-4FBD-BD6A-B048BCCB2938}" destId="{16800D94-7ACD-46CC-9F50-5452DC115A22}" srcOrd="0" destOrd="0" presId="urn:microsoft.com/office/officeart/2005/8/layout/cycle2"/>
    <dgm:cxn modelId="{D7B1BEB0-90F0-4A8C-B90B-CBA4837D436C}" type="presOf" srcId="{2EB4477F-A0CE-49AC-A93A-A2BADCC138F5}" destId="{437EC314-572F-4C98-9173-8952753B95A5}" srcOrd="0" destOrd="0" presId="urn:microsoft.com/office/officeart/2005/8/layout/cycle2"/>
    <dgm:cxn modelId="{A3E90FC0-82A0-4674-B826-9F7B6FDE1F74}" type="presOf" srcId="{46C6EA23-ECBF-44BC-B7AB-10351AD72039}" destId="{B1C10EE4-FF9D-4D17-839E-1960C157DDB3}" srcOrd="1" destOrd="0" presId="urn:microsoft.com/office/officeart/2005/8/layout/cycle2"/>
    <dgm:cxn modelId="{1A0F06DC-2F65-4FEF-BAAE-3D0F226545E0}" type="presOf" srcId="{3B0EF285-B8B2-4708-8ADB-B4DC6AC77582}" destId="{417F8065-24BE-4E6C-A084-1DD9F8A0A322}" srcOrd="0" destOrd="0" presId="urn:microsoft.com/office/officeart/2005/8/layout/cycle2"/>
    <dgm:cxn modelId="{4B23A5E0-FA93-4A5E-B9B4-D18023A6B577}" type="presOf" srcId="{65A7D993-46DA-4469-8F1D-84642E7E615A}" destId="{A1E17983-8708-4F97-817C-BB0262EF8BED}" srcOrd="0" destOrd="0" presId="urn:microsoft.com/office/officeart/2005/8/layout/cycle2"/>
    <dgm:cxn modelId="{24C62AE1-9118-4522-A174-D67E6E4C6891}" type="presOf" srcId="{3C310D3E-F207-458F-B9EC-EFF00B2FA507}" destId="{C90A151B-666C-4BF3-9ABD-C696A39FF4F7}" srcOrd="1" destOrd="0" presId="urn:microsoft.com/office/officeart/2005/8/layout/cycle2"/>
    <dgm:cxn modelId="{EAC04DE2-9A80-490A-9042-753CA85B81BF}" type="presOf" srcId="{3C310D3E-F207-458F-B9EC-EFF00B2FA507}" destId="{91EFAD2F-1508-4A1F-BB1B-3C05E9D75515}" srcOrd="0" destOrd="0" presId="urn:microsoft.com/office/officeart/2005/8/layout/cycle2"/>
    <dgm:cxn modelId="{E5B7E6EE-08D8-4F6E-B442-66909CE9C7AC}" srcId="{67524EC4-303C-4C45-9F95-0037EC216C9F}" destId="{A5FC5756-CCD4-429F-AD5C-73D825EDF9DB}" srcOrd="1" destOrd="0" parTransId="{61FADCD7-C81F-4B6D-89A2-5CDE710ADC07}" sibTransId="{46C6EA23-ECBF-44BC-B7AB-10351AD72039}"/>
    <dgm:cxn modelId="{5BC5E0F1-CBF7-4453-A2DA-5AAE2602DEE9}" srcId="{67524EC4-303C-4C45-9F95-0037EC216C9F}" destId="{2EB4477F-A0CE-49AC-A93A-A2BADCC138F5}" srcOrd="0" destOrd="0" parTransId="{918909F2-DB36-4946-9119-7838D6772911}" sibTransId="{3C310D3E-F207-458F-B9EC-EFF00B2FA507}"/>
    <dgm:cxn modelId="{41FF94FA-C140-4D11-9731-E4AF14A0568E}" srcId="{67524EC4-303C-4C45-9F95-0037EC216C9F}" destId="{3B0EF285-B8B2-4708-8ADB-B4DC6AC77582}" srcOrd="3" destOrd="0" parTransId="{48EF9A7D-BBDB-4607-BE03-333EFA4E3DD6}" sibTransId="{65A7D993-46DA-4469-8F1D-84642E7E615A}"/>
    <dgm:cxn modelId="{A8A2BAFB-DAB9-4A77-B2AF-F83AABEF5B69}" type="presOf" srcId="{65A7D993-46DA-4469-8F1D-84642E7E615A}" destId="{BAC681C8-9F61-4896-B7EA-D6C77F929DD0}" srcOrd="1" destOrd="0" presId="urn:microsoft.com/office/officeart/2005/8/layout/cycle2"/>
    <dgm:cxn modelId="{09760CFE-6953-4AE8-BA61-0BA8CA1A50EB}" type="presOf" srcId="{46C6EA23-ECBF-44BC-B7AB-10351AD72039}" destId="{04C820E7-4AC8-452B-B205-4FE9951ABF90}" srcOrd="0" destOrd="0" presId="urn:microsoft.com/office/officeart/2005/8/layout/cycle2"/>
    <dgm:cxn modelId="{9DA31441-3515-4E53-B563-15FDD18AA6C3}" type="presParOf" srcId="{1087843D-6703-49FB-BEC2-19176E3CBD80}" destId="{437EC314-572F-4C98-9173-8952753B95A5}" srcOrd="0" destOrd="0" presId="urn:microsoft.com/office/officeart/2005/8/layout/cycle2"/>
    <dgm:cxn modelId="{CE2B3B36-71A5-4AF3-8BBE-8380499D7250}" type="presParOf" srcId="{1087843D-6703-49FB-BEC2-19176E3CBD80}" destId="{91EFAD2F-1508-4A1F-BB1B-3C05E9D75515}" srcOrd="1" destOrd="0" presId="urn:microsoft.com/office/officeart/2005/8/layout/cycle2"/>
    <dgm:cxn modelId="{69A50257-019E-41B9-B7E8-8977CC60143B}" type="presParOf" srcId="{91EFAD2F-1508-4A1F-BB1B-3C05E9D75515}" destId="{C90A151B-666C-4BF3-9ABD-C696A39FF4F7}" srcOrd="0" destOrd="0" presId="urn:microsoft.com/office/officeart/2005/8/layout/cycle2"/>
    <dgm:cxn modelId="{E29345E4-C6BB-4AAD-9D86-B99FB8B9DFB4}" type="presParOf" srcId="{1087843D-6703-49FB-BEC2-19176E3CBD80}" destId="{C294D1E9-ECC6-423B-A7DF-B8B0D282542D}" srcOrd="2" destOrd="0" presId="urn:microsoft.com/office/officeart/2005/8/layout/cycle2"/>
    <dgm:cxn modelId="{893CD069-4CC9-4757-BEC9-1696E2FC8095}" type="presParOf" srcId="{1087843D-6703-49FB-BEC2-19176E3CBD80}" destId="{04C820E7-4AC8-452B-B205-4FE9951ABF90}" srcOrd="3" destOrd="0" presId="urn:microsoft.com/office/officeart/2005/8/layout/cycle2"/>
    <dgm:cxn modelId="{934EFA1E-3DEF-40FB-8CEE-BAF64C34143C}" type="presParOf" srcId="{04C820E7-4AC8-452B-B205-4FE9951ABF90}" destId="{B1C10EE4-FF9D-4D17-839E-1960C157DDB3}" srcOrd="0" destOrd="0" presId="urn:microsoft.com/office/officeart/2005/8/layout/cycle2"/>
    <dgm:cxn modelId="{82497FAB-7940-47BE-B260-E6341D24FAE9}" type="presParOf" srcId="{1087843D-6703-49FB-BEC2-19176E3CBD80}" destId="{4227B1AC-53A3-4CFE-9C4C-880F25583DDE}" srcOrd="4" destOrd="0" presId="urn:microsoft.com/office/officeart/2005/8/layout/cycle2"/>
    <dgm:cxn modelId="{0741F06F-449F-4923-BAED-FE8FE58518C2}" type="presParOf" srcId="{1087843D-6703-49FB-BEC2-19176E3CBD80}" destId="{16EAB093-2D50-4A0A-9D7C-04ACE1636ED5}" srcOrd="5" destOrd="0" presId="urn:microsoft.com/office/officeart/2005/8/layout/cycle2"/>
    <dgm:cxn modelId="{95DD490F-B18D-424F-B041-568E24AA3656}" type="presParOf" srcId="{16EAB093-2D50-4A0A-9D7C-04ACE1636ED5}" destId="{FEFC512B-8DE2-4634-A0B6-0366BF75AA1B}" srcOrd="0" destOrd="0" presId="urn:microsoft.com/office/officeart/2005/8/layout/cycle2"/>
    <dgm:cxn modelId="{8113BC0E-A374-49C8-9FF7-D3931547A995}" type="presParOf" srcId="{1087843D-6703-49FB-BEC2-19176E3CBD80}" destId="{417F8065-24BE-4E6C-A084-1DD9F8A0A322}" srcOrd="6" destOrd="0" presId="urn:microsoft.com/office/officeart/2005/8/layout/cycle2"/>
    <dgm:cxn modelId="{8DA635FC-26E9-4229-B4B5-BBC1A8EC4210}" type="presParOf" srcId="{1087843D-6703-49FB-BEC2-19176E3CBD80}" destId="{A1E17983-8708-4F97-817C-BB0262EF8BED}" srcOrd="7" destOrd="0" presId="urn:microsoft.com/office/officeart/2005/8/layout/cycle2"/>
    <dgm:cxn modelId="{2E35F91F-1285-4654-8191-3E6FE738DD7C}" type="presParOf" srcId="{A1E17983-8708-4F97-817C-BB0262EF8BED}" destId="{BAC681C8-9F61-4896-B7EA-D6C77F929DD0}" srcOrd="0" destOrd="0" presId="urn:microsoft.com/office/officeart/2005/8/layout/cycle2"/>
    <dgm:cxn modelId="{E391BED3-3AF5-4566-A779-A93E22DE8C15}" type="presParOf" srcId="{1087843D-6703-49FB-BEC2-19176E3CBD80}" destId="{16800D94-7ACD-46CC-9F50-5452DC115A22}" srcOrd="8" destOrd="0" presId="urn:microsoft.com/office/officeart/2005/8/layout/cycle2"/>
    <dgm:cxn modelId="{5C7EA5DB-CE42-4C4F-96FE-5B16A47D3E28}" type="presParOf" srcId="{1087843D-6703-49FB-BEC2-19176E3CBD80}" destId="{41268F45-A83B-4570-9F22-A7B681AC1216}" srcOrd="9" destOrd="0" presId="urn:microsoft.com/office/officeart/2005/8/layout/cycle2"/>
    <dgm:cxn modelId="{A875F766-1768-4D2C-85F2-D80B799B7C1F}" type="presParOf" srcId="{41268F45-A83B-4570-9F22-A7B681AC1216}" destId="{6916CD47-CF0E-4B38-9093-E1859204176F}" srcOrd="0" destOrd="0" presId="urn:microsoft.com/office/officeart/2005/8/layout/cycle2"/>
    <dgm:cxn modelId="{84586887-9BDE-492E-9827-E89F89F10B56}" type="presParOf" srcId="{1087843D-6703-49FB-BEC2-19176E3CBD80}" destId="{863D9A9B-E518-4E86-AB1B-175FDC590E4E}" srcOrd="10" destOrd="0" presId="urn:microsoft.com/office/officeart/2005/8/layout/cycle2"/>
    <dgm:cxn modelId="{6D14B4B7-1460-4632-9E86-5E038B6F6B16}" type="presParOf" srcId="{1087843D-6703-49FB-BEC2-19176E3CBD80}" destId="{2063D887-3BFC-48A6-BC7E-E4D17DDF603C}" srcOrd="11" destOrd="0" presId="urn:microsoft.com/office/officeart/2005/8/layout/cycle2"/>
    <dgm:cxn modelId="{6370582C-4157-4C04-876A-61C2016FD506}" type="presParOf" srcId="{2063D887-3BFC-48A6-BC7E-E4D17DDF603C}" destId="{419B0485-C35F-47F6-A2D4-E7BE924911F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EC314-572F-4C98-9173-8952753B95A5}">
      <dsp:nvSpPr>
        <dsp:cNvPr id="0" name=""/>
        <dsp:cNvSpPr/>
      </dsp:nvSpPr>
      <dsp:spPr>
        <a:xfrm>
          <a:off x="1451425" y="-2134"/>
          <a:ext cx="931051" cy="876382"/>
        </a:xfrm>
        <a:prstGeom prst="ellipse">
          <a:avLst/>
        </a:prstGeom>
        <a:solidFill>
          <a:srgbClr val="ED8000"/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Data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kern="1200" dirty="0"/>
            <a:t>Hands On</a:t>
          </a:r>
        </a:p>
      </dsp:txBody>
      <dsp:txXfrm>
        <a:off x="1587774" y="126209"/>
        <a:ext cx="658353" cy="619696"/>
      </dsp:txXfrm>
    </dsp:sp>
    <dsp:sp modelId="{91EFAD2F-1508-4A1F-BB1B-3C05E9D75515}">
      <dsp:nvSpPr>
        <dsp:cNvPr id="0" name=""/>
        <dsp:cNvSpPr/>
      </dsp:nvSpPr>
      <dsp:spPr>
        <a:xfrm rot="1638962">
          <a:off x="2399376" y="600845"/>
          <a:ext cx="237346" cy="291347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403346" y="642776"/>
        <a:ext cx="166142" cy="174809"/>
      </dsp:txXfrm>
    </dsp:sp>
    <dsp:sp modelId="{C294D1E9-ECC6-423B-A7DF-B8B0D282542D}">
      <dsp:nvSpPr>
        <dsp:cNvPr id="0" name=""/>
        <dsp:cNvSpPr/>
      </dsp:nvSpPr>
      <dsp:spPr>
        <a:xfrm>
          <a:off x="2675565" y="623272"/>
          <a:ext cx="848395" cy="847394"/>
        </a:xfrm>
        <a:prstGeom prst="ellipse">
          <a:avLst/>
        </a:prstGeom>
        <a:solidFill>
          <a:srgbClr val="FFC000"/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 dirty="0"/>
            <a:t>Prepare Data</a:t>
          </a:r>
        </a:p>
      </dsp:txBody>
      <dsp:txXfrm>
        <a:off x="2799810" y="747370"/>
        <a:ext cx="599905" cy="599198"/>
      </dsp:txXfrm>
    </dsp:sp>
    <dsp:sp modelId="{04C820E7-4AC8-452B-B205-4FE9951ABF90}">
      <dsp:nvSpPr>
        <dsp:cNvPr id="0" name=""/>
        <dsp:cNvSpPr/>
      </dsp:nvSpPr>
      <dsp:spPr>
        <a:xfrm rot="5101709">
          <a:off x="3076729" y="1452884"/>
          <a:ext cx="142029" cy="291347"/>
        </a:xfrm>
        <a:prstGeom prst="rightArrow">
          <a:avLst>
            <a:gd name="adj1" fmla="val 60000"/>
            <a:gd name="adj2" fmla="val 50000"/>
          </a:avLst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096187" y="1489929"/>
        <a:ext cx="99420" cy="174809"/>
      </dsp:txXfrm>
    </dsp:sp>
    <dsp:sp modelId="{4227B1AC-53A3-4CFE-9C4C-880F25583DDE}">
      <dsp:nvSpPr>
        <dsp:cNvPr id="0" name=""/>
        <dsp:cNvSpPr/>
      </dsp:nvSpPr>
      <dsp:spPr>
        <a:xfrm>
          <a:off x="2507087" y="1734034"/>
          <a:ext cx="1417123" cy="129030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Learn</a:t>
          </a:r>
        </a:p>
      </dsp:txBody>
      <dsp:txXfrm>
        <a:off x="2714620" y="1922994"/>
        <a:ext cx="1002057" cy="912382"/>
      </dsp:txXfrm>
    </dsp:sp>
    <dsp:sp modelId="{16EAB093-2D50-4A0A-9D7C-04ACE1636ED5}">
      <dsp:nvSpPr>
        <dsp:cNvPr id="0" name=""/>
        <dsp:cNvSpPr/>
      </dsp:nvSpPr>
      <dsp:spPr>
        <a:xfrm rot="9169876">
          <a:off x="2406771" y="2611240"/>
          <a:ext cx="145819" cy="291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2448104" y="2659522"/>
        <a:ext cx="102073" cy="174809"/>
      </dsp:txXfrm>
    </dsp:sp>
    <dsp:sp modelId="{417F8065-24BE-4E6C-A084-1DD9F8A0A322}">
      <dsp:nvSpPr>
        <dsp:cNvPr id="0" name=""/>
        <dsp:cNvSpPr/>
      </dsp:nvSpPr>
      <dsp:spPr>
        <a:xfrm>
          <a:off x="1498970" y="2595266"/>
          <a:ext cx="909367" cy="86325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Evaluate</a:t>
          </a:r>
        </a:p>
      </dsp:txBody>
      <dsp:txXfrm>
        <a:off x="1632144" y="2721686"/>
        <a:ext cx="643019" cy="610412"/>
      </dsp:txXfrm>
    </dsp:sp>
    <dsp:sp modelId="{A1E17983-8708-4F97-817C-BB0262EF8BED}">
      <dsp:nvSpPr>
        <dsp:cNvPr id="0" name=""/>
        <dsp:cNvSpPr/>
      </dsp:nvSpPr>
      <dsp:spPr>
        <a:xfrm rot="12804895">
          <a:off x="1381195" y="2555503"/>
          <a:ext cx="157529" cy="291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424548" y="2626785"/>
        <a:ext cx="110270" cy="174809"/>
      </dsp:txXfrm>
    </dsp:sp>
    <dsp:sp modelId="{16800D94-7ACD-46CC-9F50-5452DC115A22}">
      <dsp:nvSpPr>
        <dsp:cNvPr id="0" name=""/>
        <dsp:cNvSpPr/>
      </dsp:nvSpPr>
      <dsp:spPr>
        <a:xfrm>
          <a:off x="540284" y="1947559"/>
          <a:ext cx="863252" cy="86325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Deploy</a:t>
          </a:r>
        </a:p>
      </dsp:txBody>
      <dsp:txXfrm>
        <a:off x="666704" y="2073979"/>
        <a:ext cx="610412" cy="610412"/>
      </dsp:txXfrm>
    </dsp:sp>
    <dsp:sp modelId="{41268F45-A83B-4570-9F22-A7B681AC1216}">
      <dsp:nvSpPr>
        <dsp:cNvPr id="0" name=""/>
        <dsp:cNvSpPr/>
      </dsp:nvSpPr>
      <dsp:spPr>
        <a:xfrm rot="16200000">
          <a:off x="857385" y="1592283"/>
          <a:ext cx="229050" cy="29134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91743" y="1684910"/>
        <a:ext cx="160335" cy="174809"/>
      </dsp:txXfrm>
    </dsp:sp>
    <dsp:sp modelId="{863D9A9B-E518-4E86-AB1B-175FDC590E4E}">
      <dsp:nvSpPr>
        <dsp:cNvPr id="0" name=""/>
        <dsp:cNvSpPr/>
      </dsp:nvSpPr>
      <dsp:spPr>
        <a:xfrm>
          <a:off x="540284" y="652136"/>
          <a:ext cx="863252" cy="863252"/>
        </a:xfrm>
        <a:prstGeom prst="ellipse">
          <a:avLst/>
        </a:prstGeom>
        <a:solidFill>
          <a:srgbClr val="92D050"/>
        </a:solidFill>
        <a:ln w="11429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Monitor</a:t>
          </a:r>
        </a:p>
      </dsp:txBody>
      <dsp:txXfrm>
        <a:off x="666704" y="778556"/>
        <a:ext cx="610412" cy="610412"/>
      </dsp:txXfrm>
    </dsp:sp>
    <dsp:sp modelId="{2063D887-3BFC-48A6-BC7E-E4D17DDF603C}">
      <dsp:nvSpPr>
        <dsp:cNvPr id="0" name=""/>
        <dsp:cNvSpPr/>
      </dsp:nvSpPr>
      <dsp:spPr>
        <a:xfrm rot="19534455">
          <a:off x="1362763" y="623379"/>
          <a:ext cx="136651" cy="291347"/>
        </a:xfrm>
        <a:prstGeom prst="rightArrow">
          <a:avLst>
            <a:gd name="adj1" fmla="val 60000"/>
            <a:gd name="adj2" fmla="val 5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366353" y="693236"/>
        <a:ext cx="95656" cy="1748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0D372-6F38-44B4-A0BA-157E81BB6209}" type="datetimeFigureOut">
              <a:rPr lang="en-US" smtClean="0"/>
              <a:t>1/12/20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EB04B-50BB-4A8A-9A22-E7289A7822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26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90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091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Taken from the ISLR book of the course: K-means clustering performed six times on the data from Figure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10.5 with K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3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each time with a different random assignment of the observations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Step 1 of the K-means algorithm. Above each plot is the value of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objective (10.11). Three different local optima were obtained, one of which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resulted in a smaller value of the objective and provides better separation between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clusters. Those labeled in red all achieved the same best solution, with an</a:t>
            </a:r>
          </a:p>
          <a:p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objective value of 235.8.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447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44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/>
              <a:t>For a dendrogram tree, its horizontal axis indexes all objects in a given data set, while its vertical axis expresses the lifetime of all possible cluster formation.</a:t>
            </a:r>
          </a:p>
          <a:p>
            <a:r>
              <a:rPr lang="en-US" altLang="en-US" dirty="0"/>
              <a:t>The lifetime of a cluster in the dendrogram is defined as a distance interval from the moment that the cluster is created to the moment that it disappears by merging with other clusters.</a:t>
            </a:r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1pPr>
            <a:lvl2pPr marL="685817" indent="-263776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2pPr>
            <a:lvl3pPr marL="1055103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3pPr>
            <a:lvl4pPr marL="1477145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4pPr>
            <a:lvl5pPr marL="1899186" indent="-211021" defTabSz="914423" eaLnBrk="0" hangingPunct="0">
              <a:spcBef>
                <a:spcPct val="30000"/>
              </a:spcBef>
              <a:defRPr sz="1100">
                <a:solidFill>
                  <a:schemeClr val="tx1"/>
                </a:solidFill>
                <a:latin typeface="Arial" charset="0"/>
              </a:defRPr>
            </a:lvl5pPr>
            <a:lvl6pPr marL="2321227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6pPr>
            <a:lvl7pPr marL="2743269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7pPr>
            <a:lvl8pPr marL="3165310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8pPr>
            <a:lvl9pPr marL="3587351" indent="-211021" defTabSz="914423" eaLnBrk="0" fontAlgn="base" hangingPunct="0">
              <a:spcBef>
                <a:spcPct val="30000"/>
              </a:spcBef>
              <a:spcAft>
                <a:spcPct val="0"/>
              </a:spcAft>
              <a:defRPr sz="11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29DB602-DA70-46A6-B54D-443D1CF3286D}" type="slidenum">
              <a:rPr lang="en-US" altLang="en-US" sz="1200"/>
              <a:pPr eaLnBrk="1" hangingPunct="1">
                <a:spcBef>
                  <a:spcPct val="0"/>
                </a:spcBef>
              </a:pPr>
              <a:t>68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123039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763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82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0792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D66E9A-5678-4100-AC94-08F508DFE4FA}" type="slidenum">
              <a:rPr lang="en-GB" smtClean="0"/>
              <a:pPr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6001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77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9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50056-55B1-0749-B59A-9768440B4F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409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EA81E1-C865-4D5A-A2B1-C1CD2CE9794C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1125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EA81E1-C865-4D5A-A2B1-C1CD2CE9794C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326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0741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Clustering refers to a set of techniques for finding subgroups, or clusters, in a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82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Clustering refers to a set of techniques for finding subgroups, or clusters, in a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02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Clustering refers to a set of techniques for finding subgroups, or clusters, in a data set.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04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1200" dirty="0"/>
              <a:t>We might care more about the overall shape of feature profiles rather than the actual magnitudes</a:t>
            </a:r>
          </a:p>
          <a:p>
            <a:r>
              <a:rPr lang="en-US" altLang="en-US" sz="1200" dirty="0"/>
              <a:t>That is, we might want to consider features similar when they are  “up” and “down” together</a:t>
            </a:r>
          </a:p>
          <a:p>
            <a:r>
              <a:rPr lang="en-US" altLang="en-US" sz="1200" dirty="0"/>
              <a:t>When might we want this kind of measure?  What experimental issues might make this appropriate?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6EB04B-50BB-4A8A-9A22-E7289A7822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2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6E73A-05C7-42F1-AE79-CCA9FEBA1D22}" type="datetime1">
              <a:rPr lang="en-US" smtClean="0"/>
              <a:t>1/12/20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32F8-CF7F-47A5-A576-D29EE3761EC4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4E8C7-25F4-4277-9D0C-5876CBC237F6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EA76D-FF16-44EE-AC83-F647306AB77E}" type="datetime1">
              <a:rPr lang="en-US" smtClean="0"/>
              <a:t>1/12/20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 sz="2400"/>
            </a:lvl2pPr>
            <a:lvl3pPr>
              <a:defRPr sz="2000"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 sz="1800"/>
            </a:lvl4pPr>
            <a:lvl5pPr>
              <a:defRPr sz="1600"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701D0-D75A-48D7-AC3B-09F68FA467C7}" type="datetime1">
              <a:rPr lang="en-US" smtClean="0"/>
              <a:t>1/12/20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3C13B68E-0ABF-49E7-A994-1A610A6C5076}" type="datetime1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59A8-B18E-4270-9A4B-37FDDD7CE5E6}" type="datetime1">
              <a:rPr lang="en-US" smtClean="0"/>
              <a:t>1/12/20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27C62-3B8B-41E1-B6BD-286C98BB73A3}" type="datetime1">
              <a:rPr lang="en-US" smtClean="0"/>
              <a:t>1/12/20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B58D-7BF0-4419-A891-4129C172CBAA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D6DF4-7D78-4B46-9209-C038C24B53F4}" type="datetime1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A403EBC3-FC5C-4B74-81D4-011FDE3C200C}" type="datetime1">
              <a:rPr lang="en-US" smtClean="0"/>
              <a:t>1/12/20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976EB41B-A918-48C7-AEA6-BA8F315F0D4C}" type="datetime1">
              <a:rPr lang="en-US" smtClean="0"/>
              <a:t>1/12/20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49309BD-0834-4A0D-9776-0D5EB4E6CB2B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sldNum="0" hdr="0" dt="0"/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" Type="http://schemas.openxmlformats.org/officeDocument/2006/relationships/image" Target="../media/image12.jpe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24" Type="http://schemas.openxmlformats.org/officeDocument/2006/relationships/image" Target="../media/image3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5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jpe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" Type="http://schemas.openxmlformats.org/officeDocument/2006/relationships/image" Target="../media/image12.jpe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24" Type="http://schemas.openxmlformats.org/officeDocument/2006/relationships/image" Target="../media/image30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5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jpe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39.png"/><Relationship Id="rId7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7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82.png"/><Relationship Id="rId9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89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10.jpe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11" Type="http://schemas.microsoft.com/office/2007/relationships/hdphoto" Target="../media/hdphoto6.wdp"/><Relationship Id="rId5" Type="http://schemas.microsoft.com/office/2007/relationships/hdphoto" Target="../media/hdphoto4.wdp"/><Relationship Id="rId10" Type="http://schemas.openxmlformats.org/officeDocument/2006/relationships/image" Target="../media/image115.png"/><Relationship Id="rId4" Type="http://schemas.openxmlformats.org/officeDocument/2006/relationships/image" Target="../media/image111.png"/><Relationship Id="rId9" Type="http://schemas.openxmlformats.org/officeDocument/2006/relationships/image" Target="../media/image11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ers.lille.inria.fr/abellet/talks/metric_learning_tutorial_CIL.pdf" TargetMode="Externa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7" Type="http://schemas.openxmlformats.org/officeDocument/2006/relationships/image" Target="../media/image5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5-clustering-algorithms-data-scientists-need-to-know-a36d136ef6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gi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jpe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5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jpe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240"/>
            <a:ext cx="7772400" cy="1752600"/>
          </a:xfrm>
        </p:spPr>
        <p:txBody>
          <a:bodyPr>
            <a:normAutofit/>
          </a:bodyPr>
          <a:lstStyle/>
          <a:p>
            <a:r>
              <a:rPr lang="en-US" dirty="0"/>
              <a:t>Big Data Science</a:t>
            </a:r>
            <a:br>
              <a:rPr lang="en-US" dirty="0"/>
            </a:br>
            <a:r>
              <a:rPr lang="en-US" sz="3200" dirty="0"/>
              <a:t>Clustering</a:t>
            </a: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Gilad Barkan. 2019</a:t>
            </a:r>
          </a:p>
        </p:txBody>
      </p:sp>
      <p:pic>
        <p:nvPicPr>
          <p:cNvPr id="7" name="Picture 2" descr="http://mundocontact.com/wp-content/uploads/Big-Dat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315083"/>
            <a:ext cx="4248472" cy="29222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כותרת משנה 4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/>
          <a:p>
            <a:r>
              <a:rPr lang="en-US" dirty="0"/>
              <a:t>Lesson #10</a:t>
            </a:r>
            <a:endParaRPr lang="he-IL" sz="2400" b="0" dirty="0"/>
          </a:p>
        </p:txBody>
      </p:sp>
    </p:spTree>
    <p:extLst>
      <p:ext uri="{BB962C8B-B14F-4D97-AF65-F5344CB8AC3E}">
        <p14:creationId xmlns:p14="http://schemas.microsoft.com/office/powerpoint/2010/main" val="2401059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based Applications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Picture 2" descr="http://lowres.cartoonstock.com/money-banking-loan-bank_manager-bank_management-loan_managers-loan_applicants-mfln4481_l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68" y="3429000"/>
            <a:ext cx="1497742" cy="124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encrypted-tbn2.gstatic.com/images?q=tbn:ANd9GcR2mscKtXaFppjHn739eNsC2UIIEva3RW_mAvuEEp1mZBhJy_8z_oydA7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3" y="3949256"/>
            <a:ext cx="1297163" cy="127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07504" y="2214948"/>
            <a:ext cx="3394163" cy="2078148"/>
            <a:chOff x="144016" y="1494868"/>
            <a:chExt cx="3779911" cy="2381655"/>
          </a:xfrm>
        </p:grpSpPr>
        <p:grpSp>
          <p:nvGrpSpPr>
            <p:cNvPr id="12" name="Group 11"/>
            <p:cNvGrpSpPr/>
            <p:nvPr/>
          </p:nvGrpSpPr>
          <p:grpSpPr>
            <a:xfrm>
              <a:off x="144016" y="1494868"/>
              <a:ext cx="3779911" cy="2381655"/>
              <a:chOff x="224239" y="1494868"/>
              <a:chExt cx="3563902" cy="2381655"/>
            </a:xfrm>
          </p:grpSpPr>
          <p:pic>
            <p:nvPicPr>
              <p:cNvPr id="14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2719" b="53802" l="9926" r="898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034007" y="1494868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7880" b="96889" l="9926" r="6302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031830" y="1494868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9194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043608" y="1494868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959" b="50346" l="74318" r="9565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234571" y="1524597"/>
                <a:ext cx="1743976" cy="2078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134" b="53571" l="62655" r="7841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236503" y="1566876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6406" b="82143" l="62779" r="7853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242400" y="1556792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224239" y="1654565"/>
                <a:ext cx="2325160" cy="2103347"/>
                <a:chOff x="1683123" y="2848973"/>
                <a:chExt cx="4465907" cy="3335515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1683123" y="3607453"/>
                  <a:ext cx="1397122" cy="683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>
                      <a:solidFill>
                        <a:schemeClr val="tx2">
                          <a:lumMod val="75000"/>
                        </a:schemeClr>
                      </a:solidFill>
                    </a:defRPr>
                  </a:lvl1pPr>
                </a:lstStyle>
                <a:p>
                  <a:r>
                    <a:rPr lang="en-US" sz="1100" dirty="0"/>
                    <a:t>3</a:t>
                  </a:r>
                  <a:r>
                    <a:rPr lang="en-US" sz="1100" baseline="30000" dirty="0"/>
                    <a:t>rd</a:t>
                  </a:r>
                  <a:r>
                    <a:rPr lang="en-US" sz="1100" dirty="0"/>
                    <a:t> Party</a:t>
                  </a:r>
                </a:p>
                <a:p>
                  <a:r>
                    <a:rPr lang="en-US" sz="1100" dirty="0"/>
                    <a:t>Charges</a:t>
                  </a: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2799397" y="2848973"/>
                  <a:ext cx="3349633" cy="3335515"/>
                  <a:chOff x="3804656" y="3650315"/>
                  <a:chExt cx="3349633" cy="3335515"/>
                </a:xfrm>
              </p:grpSpPr>
              <p:pic>
                <p:nvPicPr>
                  <p:cNvPr id="38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34217" b="48387" l="0" r="1737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804656" y="3650315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04656" y="3677675"/>
                    <a:ext cx="3349633" cy="3308155"/>
                    <a:chOff x="3804656" y="3677675"/>
                    <a:chExt cx="3349633" cy="3308155"/>
                  </a:xfrm>
                </p:grpSpPr>
                <p:pic>
                  <p:nvPicPr>
                    <p:cNvPr id="40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3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43318" b="53226" l="11911" r="25558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804656" y="3677675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42742" b="82143" l="11042" r="25682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804656" y="3690276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900990" y="1679764"/>
                <a:ext cx="1799775" cy="2123556"/>
                <a:chOff x="5010985" y="3364554"/>
                <a:chExt cx="3456806" cy="3367562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5026266" y="3364554"/>
                  <a:ext cx="3441525" cy="3367562"/>
                  <a:chOff x="3022567" y="2852936"/>
                  <a:chExt cx="3441525" cy="3367562"/>
                </a:xfrm>
              </p:grpSpPr>
              <p:pic>
                <p:nvPicPr>
                  <p:cNvPr id="33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8986" b="82143" l="7692" r="34243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022567" y="2924944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34908" b="49424" l="24442" r="42804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114458" y="2852936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36406" b="82143" l="24194" r="44293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114459" y="2869750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2" name="TextBox 31"/>
                <p:cNvSpPr txBox="1"/>
                <p:nvPr/>
              </p:nvSpPr>
              <p:spPr>
                <a:xfrm>
                  <a:off x="5010985" y="3512117"/>
                  <a:ext cx="1148445" cy="683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>
                      <a:solidFill>
                        <a:schemeClr val="tx2">
                          <a:lumMod val="75000"/>
                        </a:schemeClr>
                      </a:solidFill>
                    </a:defRPr>
                  </a:lvl1pPr>
                </a:lstStyle>
                <a:p>
                  <a:r>
                    <a:rPr lang="en-US" sz="1100" dirty="0"/>
                    <a:t>Pay Bill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444556" y="1714569"/>
                <a:ext cx="2343585" cy="2161954"/>
                <a:chOff x="4755608" y="3523154"/>
                <a:chExt cx="4501294" cy="3428454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755608" y="3523154"/>
                  <a:ext cx="3434642" cy="3428454"/>
                  <a:chOff x="3673700" y="496195"/>
                  <a:chExt cx="3434642" cy="3428454"/>
                </a:xfrm>
              </p:grpSpPr>
              <p:pic>
                <p:nvPicPr>
                  <p:cNvPr id="27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44240" b="53802" l="77419" r="89578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750385" y="568193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3673700" y="496195"/>
                    <a:ext cx="3434642" cy="3428454"/>
                    <a:chOff x="3673700" y="496195"/>
                    <a:chExt cx="3434642" cy="3428454"/>
                  </a:xfrm>
                </p:grpSpPr>
                <p:pic>
                  <p:nvPicPr>
                    <p:cNvPr id="29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9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43894" b="69700" l="77792" r="89578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758709" y="629095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0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37442" b="48848" l="87345" r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673700" y="496195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7555238" y="4430853"/>
                  <a:ext cx="1701664" cy="683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tx2">
                          <a:lumMod val="75000"/>
                        </a:schemeClr>
                      </a:solidFill>
                    </a:rPr>
                    <a:t>Abnormal</a:t>
                  </a:r>
                  <a:r>
                    <a:rPr lang="en-US" sz="600" dirty="0"/>
                    <a:t> 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2">
                          <a:lumMod val="75000"/>
                        </a:schemeClr>
                      </a:solidFill>
                    </a:rPr>
                    <a:t>Fee</a:t>
                  </a: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000508" y="1556792"/>
                <a:ext cx="59793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>
                    <a:solidFill>
                      <a:schemeClr val="tx2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en-US" sz="1100" dirty="0"/>
                  <a:t>Bill too </a:t>
                </a:r>
              </a:p>
              <a:p>
                <a:r>
                  <a:rPr lang="en-US" sz="1100" dirty="0"/>
                  <a:t>high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633961" y="1926916"/>
                <a:ext cx="79325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>
                    <a:solidFill>
                      <a:schemeClr val="tx2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en-US" sz="1100" dirty="0"/>
                  <a:t>Overage</a:t>
                </a:r>
              </a:p>
            </p:txBody>
          </p:sp>
        </p:grpSp>
        <p:pic>
          <p:nvPicPr>
            <p:cNvPr id="13" name="Picture 2" descr="http://nationalpositions.com/blog/wp-content/uploads/2010/12/blog201012011.jpg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32719" b="53802" l="9926" r="898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5"/>
            <a:stretch/>
          </p:blipFill>
          <p:spPr bwMode="auto">
            <a:xfrm>
              <a:off x="1144381" y="1772816"/>
              <a:ext cx="1555411" cy="1530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ounded Rectangle 41"/>
          <p:cNvSpPr/>
          <p:nvPr/>
        </p:nvSpPr>
        <p:spPr>
          <a:xfrm>
            <a:off x="477590" y="1628800"/>
            <a:ext cx="3718286" cy="57606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Prediction /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Supervised Learning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25144"/>
            <a:ext cx="3096344" cy="147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4958170" y="1628800"/>
            <a:ext cx="3718286" cy="57606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Un-Supervised Learning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572001" y="1628800"/>
            <a:ext cx="4392488" cy="468052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32" y="2406651"/>
            <a:ext cx="1519390" cy="138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395290"/>
            <a:ext cx="1990050" cy="153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01" y="4077072"/>
            <a:ext cx="2190967" cy="16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179512" y="1628800"/>
            <a:ext cx="4392488" cy="468052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04F37-204D-8148-8C1E-A14D3B192D89}"/>
              </a:ext>
            </a:extLst>
          </p:cNvPr>
          <p:cNvSpPr txBox="1"/>
          <p:nvPr/>
        </p:nvSpPr>
        <p:spPr>
          <a:xfrm>
            <a:off x="5069264" y="2348880"/>
            <a:ext cx="144695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722841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based Applications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Picture 2" descr="http://lowres.cartoonstock.com/money-banking-loan-bank_manager-bank_management-loan_managers-loan_applicants-mfln4481_l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68" y="3429000"/>
            <a:ext cx="1497742" cy="124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encrypted-tbn2.gstatic.com/images?q=tbn:ANd9GcR2mscKtXaFppjHn739eNsC2UIIEva3RW_mAvuEEp1mZBhJy_8z_oydA7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3" y="3949256"/>
            <a:ext cx="1297163" cy="127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07504" y="2214948"/>
            <a:ext cx="3394163" cy="2078148"/>
            <a:chOff x="144016" y="1494868"/>
            <a:chExt cx="3779911" cy="2381655"/>
          </a:xfrm>
        </p:grpSpPr>
        <p:grpSp>
          <p:nvGrpSpPr>
            <p:cNvPr id="12" name="Group 11"/>
            <p:cNvGrpSpPr/>
            <p:nvPr/>
          </p:nvGrpSpPr>
          <p:grpSpPr>
            <a:xfrm>
              <a:off x="144016" y="1494868"/>
              <a:ext cx="3779911" cy="2381655"/>
              <a:chOff x="224239" y="1494868"/>
              <a:chExt cx="3563902" cy="2381655"/>
            </a:xfrm>
          </p:grpSpPr>
          <p:pic>
            <p:nvPicPr>
              <p:cNvPr id="14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2719" b="53802" l="9926" r="898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034007" y="1494868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7880" b="96889" l="9926" r="6302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031830" y="1494868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9194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043608" y="1494868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959" b="50346" l="74318" r="9565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234571" y="1524597"/>
                <a:ext cx="1743976" cy="2078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134" b="53571" l="62655" r="7841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236503" y="1566876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6406" b="82143" l="62779" r="7853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242400" y="1556792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224239" y="1654565"/>
                <a:ext cx="2325160" cy="2103347"/>
                <a:chOff x="1683123" y="2848973"/>
                <a:chExt cx="4465907" cy="3335515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1683123" y="3607453"/>
                  <a:ext cx="1397122" cy="683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>
                      <a:solidFill>
                        <a:schemeClr val="tx2">
                          <a:lumMod val="75000"/>
                        </a:schemeClr>
                      </a:solidFill>
                    </a:defRPr>
                  </a:lvl1pPr>
                </a:lstStyle>
                <a:p>
                  <a:r>
                    <a:rPr lang="en-US" sz="1100" dirty="0"/>
                    <a:t>3</a:t>
                  </a:r>
                  <a:r>
                    <a:rPr lang="en-US" sz="1100" baseline="30000" dirty="0"/>
                    <a:t>rd</a:t>
                  </a:r>
                  <a:r>
                    <a:rPr lang="en-US" sz="1100" dirty="0"/>
                    <a:t> Party</a:t>
                  </a:r>
                </a:p>
                <a:p>
                  <a:r>
                    <a:rPr lang="en-US" sz="1100" dirty="0"/>
                    <a:t>Charges</a:t>
                  </a: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2799397" y="2848973"/>
                  <a:ext cx="3349633" cy="3335515"/>
                  <a:chOff x="3804656" y="3650315"/>
                  <a:chExt cx="3349633" cy="3335515"/>
                </a:xfrm>
              </p:grpSpPr>
              <p:pic>
                <p:nvPicPr>
                  <p:cNvPr id="38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34217" b="48387" l="0" r="1737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804656" y="3650315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04656" y="3677675"/>
                    <a:ext cx="3349633" cy="3308155"/>
                    <a:chOff x="3804656" y="3677675"/>
                    <a:chExt cx="3349633" cy="3308155"/>
                  </a:xfrm>
                </p:grpSpPr>
                <p:pic>
                  <p:nvPicPr>
                    <p:cNvPr id="40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3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43318" b="53226" l="11911" r="25558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804656" y="3677675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42742" b="82143" l="11042" r="25682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804656" y="3690276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900990" y="1679764"/>
                <a:ext cx="1799775" cy="2123556"/>
                <a:chOff x="5010985" y="3364554"/>
                <a:chExt cx="3456806" cy="3367562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5026266" y="3364554"/>
                  <a:ext cx="3441525" cy="3367562"/>
                  <a:chOff x="3022567" y="2852936"/>
                  <a:chExt cx="3441525" cy="3367562"/>
                </a:xfrm>
              </p:grpSpPr>
              <p:pic>
                <p:nvPicPr>
                  <p:cNvPr id="33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8986" b="82143" l="7692" r="34243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022567" y="2924944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34908" b="49424" l="24442" r="42804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114458" y="2852936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36406" b="82143" l="24194" r="44293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114459" y="2869750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2" name="TextBox 31"/>
                <p:cNvSpPr txBox="1"/>
                <p:nvPr/>
              </p:nvSpPr>
              <p:spPr>
                <a:xfrm>
                  <a:off x="5010985" y="3512117"/>
                  <a:ext cx="1148445" cy="683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>
                      <a:solidFill>
                        <a:schemeClr val="tx2">
                          <a:lumMod val="75000"/>
                        </a:schemeClr>
                      </a:solidFill>
                    </a:defRPr>
                  </a:lvl1pPr>
                </a:lstStyle>
                <a:p>
                  <a:r>
                    <a:rPr lang="en-US" sz="1100" dirty="0"/>
                    <a:t>Pay Bill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444556" y="1714569"/>
                <a:ext cx="2343585" cy="2161954"/>
                <a:chOff x="4755608" y="3523154"/>
                <a:chExt cx="4501294" cy="3428454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755608" y="3523154"/>
                  <a:ext cx="3434642" cy="3428454"/>
                  <a:chOff x="3673700" y="496195"/>
                  <a:chExt cx="3434642" cy="3428454"/>
                </a:xfrm>
              </p:grpSpPr>
              <p:pic>
                <p:nvPicPr>
                  <p:cNvPr id="27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44240" b="53802" l="77419" r="89578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750385" y="568193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3673700" y="496195"/>
                    <a:ext cx="3434642" cy="3428454"/>
                    <a:chOff x="3673700" y="496195"/>
                    <a:chExt cx="3434642" cy="3428454"/>
                  </a:xfrm>
                </p:grpSpPr>
                <p:pic>
                  <p:nvPicPr>
                    <p:cNvPr id="29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9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43894" b="69700" l="77792" r="89578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758709" y="629095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0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37442" b="48848" l="87345" r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673700" y="496195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7555238" y="4430853"/>
                  <a:ext cx="1701664" cy="683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tx2">
                          <a:lumMod val="75000"/>
                        </a:schemeClr>
                      </a:solidFill>
                    </a:rPr>
                    <a:t>Abnormal</a:t>
                  </a:r>
                  <a:r>
                    <a:rPr lang="en-US" sz="600" dirty="0"/>
                    <a:t> 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2">
                          <a:lumMod val="75000"/>
                        </a:schemeClr>
                      </a:solidFill>
                    </a:rPr>
                    <a:t>Fee</a:t>
                  </a: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000508" y="1556792"/>
                <a:ext cx="59793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>
                    <a:solidFill>
                      <a:schemeClr val="tx2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en-US" sz="1100" dirty="0"/>
                  <a:t>Bill too </a:t>
                </a:r>
              </a:p>
              <a:p>
                <a:r>
                  <a:rPr lang="en-US" sz="1100" dirty="0"/>
                  <a:t>high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633961" y="1926916"/>
                <a:ext cx="79325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>
                    <a:solidFill>
                      <a:schemeClr val="tx2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en-US" sz="1100" dirty="0"/>
                  <a:t>Overage</a:t>
                </a:r>
              </a:p>
            </p:txBody>
          </p:sp>
        </p:grpSp>
        <p:pic>
          <p:nvPicPr>
            <p:cNvPr id="13" name="Picture 2" descr="http://nationalpositions.com/blog/wp-content/uploads/2010/12/blog201012011.jpg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32719" b="53802" l="9926" r="898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5"/>
            <a:stretch/>
          </p:blipFill>
          <p:spPr bwMode="auto">
            <a:xfrm>
              <a:off x="1144381" y="1772816"/>
              <a:ext cx="1555411" cy="1530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ounded Rectangle 41"/>
          <p:cNvSpPr/>
          <p:nvPr/>
        </p:nvSpPr>
        <p:spPr>
          <a:xfrm>
            <a:off x="477590" y="1628800"/>
            <a:ext cx="3718286" cy="57606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Prediction /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Supervised Learning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25144"/>
            <a:ext cx="3096344" cy="147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ounded Rectangle 43"/>
          <p:cNvSpPr/>
          <p:nvPr/>
        </p:nvSpPr>
        <p:spPr>
          <a:xfrm>
            <a:off x="4958170" y="1628800"/>
            <a:ext cx="3718286" cy="57606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Un-Supervised Learning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572001" y="1628800"/>
            <a:ext cx="4392488" cy="468052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732" y="2406651"/>
            <a:ext cx="1519390" cy="1386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395290"/>
            <a:ext cx="1990050" cy="153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64" y="4091428"/>
            <a:ext cx="2190967" cy="16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179512" y="1628800"/>
            <a:ext cx="4392488" cy="468052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179512" y="1628800"/>
            <a:ext cx="4392488" cy="4680520"/>
          </a:xfrm>
          <a:prstGeom prst="roundRect">
            <a:avLst/>
          </a:prstGeom>
          <a:solidFill>
            <a:schemeClr val="bg1">
              <a:lumMod val="85000"/>
              <a:alpha val="82000"/>
            </a:schemeClr>
          </a:solidFill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572000" y="1628800"/>
            <a:ext cx="4392488" cy="4680520"/>
            <a:chOff x="4572000" y="1628800"/>
            <a:chExt cx="4392488" cy="4680520"/>
          </a:xfrm>
        </p:grpSpPr>
        <p:sp>
          <p:nvSpPr>
            <p:cNvPr id="6" name="Rounded Rectangle 5"/>
            <p:cNvSpPr/>
            <p:nvPr/>
          </p:nvSpPr>
          <p:spPr>
            <a:xfrm>
              <a:off x="4572000" y="1628800"/>
              <a:ext cx="4392488" cy="468052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4958170" y="1628800"/>
              <a:ext cx="3718286" cy="576064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Un-Supervised Learning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BAE6A46-5221-6E4B-82A9-2835BF68B84E}"/>
              </a:ext>
            </a:extLst>
          </p:cNvPr>
          <p:cNvSpPr txBox="1"/>
          <p:nvPr/>
        </p:nvSpPr>
        <p:spPr>
          <a:xfrm>
            <a:off x="5069264" y="2348880"/>
            <a:ext cx="1446952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2182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52" y="1665312"/>
            <a:ext cx="8503920" cy="4572000"/>
          </a:xfrm>
        </p:spPr>
        <p:txBody>
          <a:bodyPr>
            <a:normAutofit/>
          </a:bodyPr>
          <a:lstStyle/>
          <a:p>
            <a:r>
              <a:rPr lang="en-US" dirty="0"/>
              <a:t>A good clustering is one when</a:t>
            </a:r>
          </a:p>
          <a:p>
            <a:pPr lvl="1"/>
            <a:r>
              <a:rPr lang="en-US" dirty="0"/>
              <a:t>the objects </a:t>
            </a:r>
            <a:r>
              <a:rPr lang="en-US" dirty="0">
                <a:solidFill>
                  <a:srgbClr val="FF0000"/>
                </a:solidFill>
              </a:rPr>
              <a:t>within a group </a:t>
            </a:r>
            <a:r>
              <a:rPr lang="en-US" dirty="0"/>
              <a:t>are </a:t>
            </a:r>
            <a:r>
              <a:rPr lang="en-US" dirty="0">
                <a:solidFill>
                  <a:srgbClr val="FF0000"/>
                </a:solidFill>
              </a:rPr>
              <a:t>similar</a:t>
            </a:r>
            <a:endParaRPr lang="en-US" dirty="0"/>
          </a:p>
          <a:p>
            <a:pPr lvl="2"/>
            <a:r>
              <a:rPr lang="en-US" dirty="0"/>
              <a:t>High </a:t>
            </a:r>
            <a:r>
              <a:rPr lang="en-US" dirty="0">
                <a:solidFill>
                  <a:srgbClr val="FF0000"/>
                </a:solidFill>
              </a:rPr>
              <a:t>intra-class</a:t>
            </a:r>
            <a:r>
              <a:rPr lang="en-US" dirty="0"/>
              <a:t> similarity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Good Clustering?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3356992"/>
            <a:ext cx="2590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78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443664" cy="774576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Similarity and Dissimilarity Between Objects</a:t>
            </a:r>
            <a:endParaRPr lang="en-US" alt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301752" y="1665312"/>
            <a:ext cx="8503920" cy="4572000"/>
          </a:xfrm>
        </p:spPr>
        <p:txBody>
          <a:bodyPr/>
          <a:lstStyle/>
          <a:p>
            <a:r>
              <a:rPr lang="en-US" dirty="0"/>
              <a:t>Clustering is about grouping similar objects together and dissimilar objects apart</a:t>
            </a:r>
          </a:p>
          <a:p>
            <a:r>
              <a:rPr lang="en-US" dirty="0"/>
              <a:t>But, how do we define similarity / dissimilarity ?</a:t>
            </a:r>
          </a:p>
          <a:p>
            <a:pPr lvl="1"/>
            <a:r>
              <a:rPr lang="en-US" dirty="0"/>
              <a:t>Similar object are ‘close’ to each other by some definition of </a:t>
            </a:r>
            <a:r>
              <a:rPr lang="en-US" dirty="0">
                <a:solidFill>
                  <a:srgbClr val="0070C0"/>
                </a:solidFill>
              </a:rPr>
              <a:t>distance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3" name="קבוצה 2"/>
          <p:cNvGrpSpPr/>
          <p:nvPr/>
        </p:nvGrpSpPr>
        <p:grpSpPr>
          <a:xfrm>
            <a:off x="2915816" y="4005063"/>
            <a:ext cx="3456384" cy="2224221"/>
            <a:chOff x="2915816" y="3717031"/>
            <a:chExt cx="3836924" cy="2512254"/>
          </a:xfrm>
        </p:grpSpPr>
        <p:pic>
          <p:nvPicPr>
            <p:cNvPr id="25" name="Picture 24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48632"/>
            <a:stretch/>
          </p:blipFill>
          <p:spPr bwMode="auto">
            <a:xfrm>
              <a:off x="2915816" y="3717032"/>
              <a:ext cx="1872208" cy="25122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" name="תמונה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2032" y="3717031"/>
              <a:ext cx="2000708" cy="2512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02653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443664" cy="774576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Similarity / Distance Metrics</a:t>
            </a:r>
            <a:endParaRPr lang="en-US" altLang="en-US" dirty="0"/>
          </a:p>
        </p:txBody>
      </p:sp>
      <p:pic>
        <p:nvPicPr>
          <p:cNvPr id="2064" name="Picture 16" descr="http://www.rail.co.il/HE/cargo/PublishingImages/Cargo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068" y="2612614"/>
            <a:ext cx="2378449" cy="379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/>
          <p:cNvSpPr txBox="1"/>
          <p:nvPr/>
        </p:nvSpPr>
        <p:spPr>
          <a:xfrm>
            <a:off x="2122867" y="1577680"/>
            <a:ext cx="498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</a:t>
            </a:r>
            <a:r>
              <a:rPr lang="en-US" sz="2400" baseline="-25000" dirty="0">
                <a:solidFill>
                  <a:srgbClr val="FF0000"/>
                </a:solidFill>
              </a:rPr>
              <a:t>2</a:t>
            </a:r>
            <a:r>
              <a:rPr lang="en-US" sz="2400" dirty="0">
                <a:solidFill>
                  <a:srgbClr val="FF0000"/>
                </a:solidFill>
              </a:rPr>
              <a:t> Norm – Euclidean Distance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657833" y="6041516"/>
            <a:ext cx="36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88768" y="2843644"/>
            <a:ext cx="36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אליפסה 1"/>
          <p:cNvSpPr/>
          <p:nvPr/>
        </p:nvSpPr>
        <p:spPr>
          <a:xfrm>
            <a:off x="7452320" y="4123234"/>
            <a:ext cx="240592" cy="16986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אליפסה 10"/>
          <p:cNvSpPr/>
          <p:nvPr/>
        </p:nvSpPr>
        <p:spPr>
          <a:xfrm>
            <a:off x="7596336" y="3356992"/>
            <a:ext cx="240592" cy="16986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marL="0" algn="ctr" defTabSz="914400" rtl="0" eaLnBrk="1" latinLnBrk="0" hangingPunct="1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2CACB-960E-1F41-91C2-62F1F3CCD544}"/>
                  </a:ext>
                </a:extLst>
              </p:cNvPr>
              <p:cNvSpPr txBox="1"/>
              <p:nvPr/>
            </p:nvSpPr>
            <p:spPr>
              <a:xfrm>
                <a:off x="258095" y="2204864"/>
                <a:ext cx="6474145" cy="3354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12CACB-960E-1F41-91C2-62F1F3CCD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95" y="2204864"/>
                <a:ext cx="6474145" cy="335413"/>
              </a:xfrm>
              <a:prstGeom prst="rect">
                <a:avLst/>
              </a:prstGeom>
              <a:blipFill>
                <a:blip r:embed="rId3"/>
                <a:stretch>
                  <a:fillRect l="-58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EF45E-BCE2-B141-A177-DCB65E80DEDE}"/>
                  </a:ext>
                </a:extLst>
              </p:cNvPr>
              <p:cNvSpPr txBox="1"/>
              <p:nvPr/>
            </p:nvSpPr>
            <p:spPr>
              <a:xfrm>
                <a:off x="238124" y="3006932"/>
                <a:ext cx="5410199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חדרה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e-IL" b="0" i="1" smtClean="0">
                              <a:latin typeface="Cambria Math" panose="02040503050406030204" pitchFamily="18" charset="0"/>
                            </a:rPr>
                            <m:t>חיפה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חדרה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e-IL" i="1">
                                          <a:latin typeface="Cambria Math" panose="02040503050406030204" pitchFamily="18" charset="0"/>
                                        </a:rPr>
                                        <m:t>ח</m:t>
                                      </m:r>
                                      <m:r>
                                        <a:rPr lang="he-IL" b="0" i="1" smtClean="0">
                                          <a:latin typeface="Cambria Math" panose="02040503050406030204" pitchFamily="18" charset="0"/>
                                        </a:rPr>
                                        <m:t>יפ</m:t>
                                      </m:r>
                                      <m:r>
                                        <a:rPr lang="he-IL" i="1">
                                          <a:latin typeface="Cambria Math" panose="02040503050406030204" pitchFamily="18" charset="0"/>
                                        </a:rPr>
                                        <m:t>ה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e-IL" i="1">
                                          <a:latin typeface="Cambria Math" panose="02040503050406030204" pitchFamily="18" charset="0"/>
                                        </a:rPr>
                                        <m:t>חדרה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e-IL" i="1">
                                          <a:latin typeface="Cambria Math" panose="02040503050406030204" pitchFamily="18" charset="0"/>
                                        </a:rPr>
                                        <m:t>חיפה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B3EF45E-BCE2-B141-A177-DCB65E80D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24" y="3006932"/>
                <a:ext cx="5410199" cy="563680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633227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  <p:bldP spid="65" grpId="1"/>
      <p:bldP spid="2" grpId="0" animBg="1"/>
      <p:bldP spid="11" grpId="0" animBg="1"/>
      <p:bldP spid="3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188640"/>
            <a:ext cx="8443664" cy="774576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Similarity / Distance Metrics</a:t>
            </a:r>
            <a:endParaRPr lang="en-US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33466" y="1890130"/>
            <a:ext cx="2582550" cy="1970917"/>
            <a:chOff x="1043608" y="1583414"/>
            <a:chExt cx="2189284" cy="1652060"/>
          </a:xfrm>
        </p:grpSpPr>
        <p:pic>
          <p:nvPicPr>
            <p:cNvPr id="2060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844824"/>
              <a:ext cx="38100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984" y="2310583"/>
              <a:ext cx="333375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2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1844824"/>
              <a:ext cx="32385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5802" y="1844823"/>
              <a:ext cx="32385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7910" y="2692549"/>
              <a:ext cx="32385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384" y="1624529"/>
              <a:ext cx="333375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2269" y="1583414"/>
              <a:ext cx="333375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247" y="2310584"/>
              <a:ext cx="333375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2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892" y="2418546"/>
              <a:ext cx="38100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540148"/>
              <a:ext cx="38100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7635" y="2310584"/>
              <a:ext cx="381000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066" name="Picture 18" descr="http://doc.qt.digia.com/qq/qq26-hsv-space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477" y="2034147"/>
            <a:ext cx="2220973" cy="152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47941" name="Object 14479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613579"/>
              </p:ext>
            </p:extLst>
          </p:nvPr>
        </p:nvGraphicFramePr>
        <p:xfrm>
          <a:off x="1835696" y="4149328"/>
          <a:ext cx="548798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12" name="Equation" r:id="rId8" imgW="5486400" imgH="431640" progId="Equation.3">
                  <p:embed/>
                </p:oleObj>
              </mc:Choice>
              <mc:Fallback>
                <p:oleObj name="Equation" r:id="rId8" imgW="54864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4149328"/>
                        <a:ext cx="548798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547664" y="5038023"/>
            <a:ext cx="6048671" cy="69046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Distance is defined over the features space</a:t>
            </a:r>
          </a:p>
        </p:txBody>
      </p:sp>
      <p:sp>
        <p:nvSpPr>
          <p:cNvPr id="2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470632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 – Manhattan Distance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" name="AutoShape 2" descr="data:image/jpeg;base64,/9j/4AAQSkZJRgABAQAAAQABAAD/2wCEAAkGBxQTEhUUExQVFhUVGBoYGBgYGBcXHBwYFxcWGBwYGxsYHygiGxolGxwYIjEhJSkrLi4uGCAzODMsNygtLisBCgoKDg0OGxAQGywkICQsLCwvLC8sLCwsNDQ0LCwsMCwsLCwsLCwsLC8sLCwsLCwsLCwsLC8sLCwsLCwsLCwsLP/AABEIAOEA4QMBIgACEQEDEQH/xAAbAAABBQEBAAAAAAAAAAAAAAAEAAECAwUGB//EAEYQAAECAwYDBgQDBQUGBwAAAAECEQADIQQSMUFR8AVhcRMigZGh0TKxweFCUvEGFSNishQzcoKSNFNzorPSByREVGN0k//EABkBAAMBAQEAAAAAAAAAAAAAAAECAwAEBf/EADMRAAEDAwIBCgYDAQEBAAAAAAEAAhEDITESQVEEEyIyYXGBkcHwFDOhsdHhI0JSYvEF/9oADAMBAAIRAxEAPwDtIUKEugfyjvXGoKNeQqfb6+UMznmflCOh8YlL11ghZSiSEuQHAfMxGCrLZAsFlAKyScxCuMC6IEprTY1IxqNRh9ooQC4bGCpc+ZKLEU/KcPD7RoWOTLV/ECWxocOZESc8tbdOGAmyew2cEDIXg7ckk/WDyd7+sc7af2g7GZ2YluLyKVvK7QYp6AeekbXELOVy1pSWUQQkuzKyUCNDWPOpshxJ3hWZUa4aRsiAN+4itE0E0pvWKF2LuICTcUgUIqzs9TVzWp1eIGxrd+1U5bIYDHPM5xVURrb+0RWHxw1+8BmxruqCppU7MWa6zZPqOlcxBCpZBJScct0MTcNRhEIC28GQubLmqDqlfCcDrXofnFIuXqmY5UoMk6PQ3RSpLPWojWRPGdDvxETxff6wCIIARvusmT2anZU9xWr/AIa0yct6gUhIMsC5eW+V1lMLhQwOH5jkXVGwTvf1iqbaAgByHPwg5npyxgg9MjsHqlNhKx506UqgWtiRmefKg15mCmCE3EE4MVGpLU8vnE7zJ5qqegP1LnwEDpib3qRcrTdUwWAaEBRAJAIYgvikjKITJIFClODCgYpOQphyhiYJlEBPfql6DN8yNIUGbIShkpADAAYMwApsDyiMtAGCUgDBgA2UGdmGolxqh3HUEwxSlBxvEeQPPUiMQeK11Gaq73RTC8cycx0GEQlIcgRWTWvnB9klsHOcKZcYCLRJV4DcoXXfjCPmN+UP037xe3gFZLxPkPeFDty+fvCiPxlPt8kdJXKoS8TZ3cEkFsvm7Fh8y0MRRmcuKNmcK+vnzhTJr89CxFKg58z5mPYMk2XGIAVBTVvWJxFAz1iUWKmpyUOQHAfMxZaLKpGIpqMPOLTw5d0KFXq2f3iFntikUxGaTukT1T1U8RlWSreWuzBfTzx84Ln22WJYYkJcJLCocszbwMD9lLmfAbivynDwiHCpKZqwoFRTKyYMV3nCxnRj/wAuhEcHLHgNDW9Y+5VqQJN8IyevvBqXaDUfUQTZZ5UWUOpH1EXTZQVj55+f0MKTJuilXqfp0+8RZTLIE2TQZlTUrM73oYQFOW9uIR5b94z+KzCQJSFJCl9017wScSAXyfwfBnDVKgY2VQCUchQNQccK/IxLexFVls4loShIokbPOLT6b8ukZgIbfO6xUVgFnD8/v9IkBFcuWxoaVpz+sWb2YzL9JZU2qbdSVDEbygGfMvBBNKHDPvNmMDdHnzjTVDTZQONd+kAudJLBfj6JXNndAhN5IH4k+ox8xFQSWJamsEKshcNrDT5qVHvAhsCB8xrEbHOVMtjKoQgqIAzpErRMrTAMBri2GpJ9YsWyA4LkimTA08yPnAM2/XupUCQACQKNUl+fXwgxshCuk2pCVOVAEOKPjgHbCuuh0MXyrWCSCErahpUGox1ocYFQCaXEuSp2CCCEglOOBNOlfGBk3gxSE95K6XS5SQrLnnzOlXsAmWnLANQElPRiPL54QUOW/eBeG2US5aED8KQnT4QB4YQSrTe+kZthq44VAISHkd+UJXkd1hzs/f3hD03t4DmyRT8T77Ue1Udkfzf1e0KLb419R7QoroatJXMuDnqHdmrVsaHWuesVzS9PtvWIoGmAoIc46MH5aR6jWhq4i4lSESSkmgiRQQaqSBmGGQDh2x+I+UMm+AQFoCj3QQMyARkWz8ssShqRsmDFfZratFBUaHdIPC5U7Huq9fA5xnrWVqJdABYh60ZWmAJbXA9IonAJKUlQKiE1SFEOaO4DJBLs5DxMlpN7FNBA4haKeGEKKSQzYsDTmDSuHQmNKyWcISwrUk9TyegyAegAEPZEFKWepxep5BzjFvpv03hHnj+R/OnuCu0aRCdOxry5wz+e/KHVod+/6wxOu96GLIplc8q735xncPsKhMXOX8SqM+A0cFiGYBwDQ0jRA8c9/aHHLfvEXMD3g8EZgJb2PqIHVagJglh7xF7k3M86+UPbrWmUgrU7DIYk6VwO6QNwqzgPNN4qmVBUxVcyHP8ATDCFqPlwpjx7kQN1oem/SETrv3hfLflDdPERVxgWylSAprv0iRxpCTi+lfLnA9rn3AKByWqbo+R69HhmtgQECYuVcaxCbIB39YeSt0pORAIfGodortc4pS6Q50L6HEAHo41hBS1WdkolwAWYq1g3gtJR2Ye8cCm+pKX0JAS2ZfDOEJwdjRtfKNMoExIvAgEYFxiNcRTI5GsZf7pMoLulS03aIVVlUY0yxdhhgDSOWHMnUJHHdBzA7ChYCQQcyQ1CauAK5VpGjKlArU2AJb6RRY0p7NKzLXeFAHAJIeoGAqKPqIq4faAgdrMvpE1QShCqkACndS5BoXz1ALvStWpvIjfKVlMjK2SdfPf1hk73lCzpv3hem/SKFwu/Ye/0qdiQ5bH1gIyJoPdmBgX715R/FRy5GI1wg7rveoiiTbAslN1QZ6m6xZhRiSwfMDOGo0yGknOSg5wmEB+85n/upHkmFGh/Y5f5fQe8KKLLmgIicWLEHIhxSsVybUlTMRXLPyixZwMei0h2FxEEK2VLCiAyQzkPQOXfPE84mCUOlUksC4qalJLf5brHRyqELMSm8llagYjqIeXaSBdIvJ0P0OIiT6YdhO10ZVQkhu7LVSgBrTmffF+VDbBYLygpQa4zYO4OAJD+4aJ2lKZSRRZKiwSBeJUz3aDR66AmNDh4WJae0AfQUYHLrrj1OJ82pWL3GkzzXQ1pyUT1xhxr5dd5GGHKu/TrDnlv3ioEJkwG9/MQPalqDXHNasAo4FgxIBBLP18QQT4b9Ij18xusBxgLBZ4tM/u/wR/NX+VywGHePoYLsk1ag8xFw5BwrMiuRwB/zDSL9708YXTy39I1mhFUWuypmABYvAVFSG8RUReNj7e0Mnf6xVa5JWlgbpf+bQhu6QRjlpApsEyclBxtZXb2feG9N6e0RlIYJBqwAfVgK89Yn679IAuZ8lk/XPPfhECHxYj0+0SUdK8tfd/rAtinqU95N3R0rTrRl6U5V5Q0FxtgISBZEk4l+r8vQxFKwRQjz6Z5YjzjCstktKbTaVzlPZlIV2abxVmCGQmo7r4eEXTTLNZkqYVKupJdTFRqwUTWo0gvGyIW0DveMLe9Ix5cqWogdgsOwreADAg50GfUk9dWTKCEgJDAOwfUvico1gFln8UsS5qkgFkOCqtaPrRSau2ZDMRgrXfSpS1JCkS0js0hnvdfiBemjAYvTSG/0hbH2Mcb6AcJ3KcGFzVhKnezTLzElctZqxZyatiKKZw7FmIjO/bbjClNKReKRfcA/GtN0IQSME1UWNKciB1U7hyXKkAJWUkOKM4bAYUzHUuwjN4vJSLKtNoULygQlQDkKDmWoO5JCmVX1jnDHh2jb6JKxGgkmFjf+H9rmJUtC6ISl1JPwpmXmSU5ALS5IFO71ftJV2pS1cSGr1OfjHm/BP2etE8JUVFMtRvKZj3iWVn+EAJB/lEegcMsKZKBLS5AzJcmO8O0sAm5UqEFgOUXXT0V7w0SYcvI+0NG5p3+j9FaVxM+yA1w6bxiKpxSS4JGgZqdc88c4OiCpceiacXauUPmxTWS0PVJqNKRqWdd51KS6k1BSC5PNIFfDlGPLsyULCikkl7qQzqoVHFhgCSXoATlGtZuOJZ1JSU3O0UUqKimWFFClLSQksFJIN1yLuEQr1X6SAL8VRlMTOyI4TZVuqZMUSSWTiEtWqQ5YEYA1He1JOmFRIct+8Jnphv0jkp0dA6JurEzlOPLTeWkVSrQlRIBBId/AkHrWJqG94wHbriUkqV2blLqe690lTK1T8TjmajGH5wDrW+y0cEYT4gb8IdI3v5iAEz1Sx3+8BQKSQ6iTgxOVXJIwGLwbLWFAEYEAgsRQ1FDUQQJOryQUhv9Yb0aHUdfPeMIYb2IB6To4IpHe84Yne8Ife9YYa4b1gvOw3QCcDTy3jA1slKVduKus/41JrRsMQNDrjBJ3+kVTLQL4llyrVjiBeIfDDI6Q4lolowg6DYqw8w29Ifrvx+kL5b8oHtaVn+7LFlVpjd7tCC9a+GBhWiBdFEeu/SEOW/eAp619obhSA9ASwajj4XfGrthSK7RKnqlteCV3iXQ3wlKmd6GpHkIDBN+KxWjvekMeY39YhJcITeqWAPVq16wNKtwvLSq6lKHLlWhA7wYXeVYJGoxsLlAuDco0nx36RXPnJlpKlKCUjElh88Yw7R+0BWq5ZEGarAqNEDxo/i3jGDxizTjMCVg2ibddaUm6JQUQzADvdA2WIciAe55JYJ+g81ynlRedNEau3+vnv4Lcm8cmTjdsku9rMU4SDyf6+UATuCldoSiZMVMmHvzVZJT+UDn9RSNqxcUkIkdwgCWn4cFPoxOaj64xVwmz0KpiiFrImzDgAmt1BJw15OOT9FDkvNtL6ovwPE9nZ+EPhtZmqdR+g7h+ZWwmWEgBIAAyGAH0h4GVaVJUAsFlEgFIwdmetRqccKYgFpUDgRQsWqHGIpgYiaUmV2gwovzEKJXd3h7woXQfbijK5/h60pWCvAYdecalosCJgdNCcxgYwYKsFouKFSE55+ketUYesCuNjhghHS+Hd0AqIWFFYUlu73Slw4YuCQQRgT1gGV+zKU/kqlSVFEspmKQsAKQZi1rNws5Aatcaxuorj1+2+cWR5rHuqEum2y6gABCHQmtDnUHdYBPGJgTWzzHYGrU7qFZOcSRTTDFj7ZZ1LTdSooP5hiwxHjusAzLJPdR7ZgVEhmN0UZNUVHXQ60aCEyOsdov3gzFJY82AN5L4jRvSFa7KiYkpUHBdtQ4KXSrFKmJrzxgawSpqS8yYFhiLoSlNHUaMkH8tHOBxxjQlgKwPv8AeJuJLdJ3WwVlTpE2Wp5felskdnQBIHxBm7wVWuIIzdoJsvE0LAxS5KQFNiGcAh8CW0emMaKUN8RA+XXlAnEOGImMVB2Zq4jQ5EGoY5EtjE9DmCaR8FpByrRsb30h97PvEYcrGe/eLUzscoFJWmG9Ifb7xhh6b8occvLeMFl+kgk/iN+UVCQkqvt3vsRhgaEjWsY3HuPiTNlyUrky1KStapk5ZTLSEAMhxW+p3AegSo1Zjo8H4km0SUTU0voSopzSVAG6oajDKKaXzOyFkbvekUKtKSSl6jFhhl0NdInaJ6UJKllkjE7+UQl2ZDlQD3qnvKIrUkB2DmrphSWmWlG+QoqJz7w1Hv8AQwwVdBIIKRUg0bmdOojLt/G0IVdkvNmH8KO8PEihHKMjiCJqiP7TeF492RKo7VL4/XwhdZcdNMSfe65X8qE6aY1H6DvPsrXtX7RAm5Z0qmzNB8I6qzHpzjPtvCp80o7eYCoqpKBYJSaEjJxi1aA1jZ4PaLOJZEkBN0d5OCqfmep6w3CCqatU9QYHuID4JDPUOMhye9HNWpPDubfk7bLN5ManSrmf+R1f34+SumrRZLOS3dQmgDAqV4UJJjL/AGU4cp1WmaElc2uBCk4gpJIcVFB6QTP/APMWgIFZUgurRUzIc25c43Ejm29Y7XMDWhg8fQeq6WwBZBWrhMqYoKUgFQOOBLat8Qy84InSwoEHOhq1Oo+sWE+G9IpTaUlRS5cVwVqR8RDGoNHjPc9wAn9LWCHkyVyQq6SsUuozBcVduvkOZi2ySkgXkpIvgFiepHzPnlBPy35fKGHLy3jCPP8AUbohNd5nyHvCiXh/V7woT4en/kI6iuUgyzgIT2ikqV3kgBIc1LD38OcDyJd4tgMSdAMTFyJyFq7S6Wl91ANUk4pWBgGamLggnKOjl9YgCk3LvsuegyTqOy3kqicA2fiCVUULp1y9x6xPiCZnZkyWvY1q4qaZKJLDEYmsc8OpN4gea6LFGH7xE8970gFPFEpIRNUlK2BIcMCo0GrkVpShyg8HTfvDMqtfhYiFBaIqVJIqCT5P94vHlv0gTiFougi7eUxUlL3b5SCq6KHEDKOblDWOYXOtwTsJBU0pJYknOnl9ovBLNlpAdhlTLypkwnvMAkEEJAAborHPTwNKd/aJ8npECRPr77MLOdKQVFNrs98NSheofDUPFhhCOkVSHAe/JIWghNKTdAGSQAD0DRC3WpMqWqYrBI8zkOpMXpL728cjKli1TylLBCO8shi6lNcCiMSwHrHXQp65cTYXSOdEBbPA7IQkzZoeZON4vkPwpD6DIw9q4IkqMyUoypmN5OH+ZOkVT+Ky7MCJiu8S4QklZq5/FgOR0ECFNqtWJ/s0o5VvkfP5eMTqcs0PJaZPD89i5n8paOg0ancB6nAWdb+NqEzs5xChLPe7NheUkuAXGGRypgXg6TZ7RbBemTBKknBEs1I0Jq3j5CNXhfBJUgEBLku6lAEtphh7mKp3BbpK7OvslZjFB5EZbpE6dFtUl1Q6Sdhjx38rIGjUq/NNv8j1OT9EZYeHSpAZCQnU4kjmTiIA4SO2mrtBqhLy5XQUKuRP1MD222z1p/s5lFEyYWKhVFz8Sh4Ru2aSlCEpRQJDDw58+frHVoFFhFr8OC6WNa0Q0QFj8f4L20yTMRKkTChZK0TXAWChSQ7Ag3b16oPwiBrL/arLJEq6JrAhC0A913ZN0ubqXYPkA5MdKB4GHPPPPl9Y521iy5Ek4B2TwguEWESZYSfixUdVHGLZslfaJVe7rYXj/SKKNBUnM8oJHpvyhttvGKaiLoESmPmN+UQRZ0hV4Cp5k48sH6CJp1w3rCbf2ibDl3uESEifDfpD72PaGHPz+8MtTA58sK6VwJgNNi8+wipePqfaFGP+/f8A4J//AOa/+2FEfi6aOgqVisoKC5a8Kkc8BUHxpnFsyw0ugsSStz+JSsS+r6U5RicN/aAqASChbS1zVIKTLUEoWUqAUZigVi6SAwBGYjpJLH4S4NWI+n1FYsGE1DUdnbuSCzYWPNkqSWIY/OCzaTLZCcqqzBUcR4YecaVzSoGR1yY8ufKsBrsYJpQ5gu8VlaFJSJdoRdUMMnqCQQ6TlQkdCRFIs0xC5aZZHZJDEElxV2ut8IFAxoboZniS7KJaSsrKLoJJoQAMXpUQWmdQHEEUIzfSOStTY53A79ycEqc1ZCTdAKmN29hhSMuXJu3rTaCO6k/EALqQVZAkVDUBNc3MaiKh9d+MctxZabZak2UAmXJImTVAliRhLprga/JoUUC52qodvLw9yUZ4LpbFNvISpim8HZRfHnmOrZRf6b9IxE8Pmyf9mVeR/uln+k5bxgGx/tik9n2qUo7aV2stKZl9aQClJRNBSOzmOrCodK/ymOvQ2nTBaZHvZJMldELUkzDL/EkBR0Y+j+8XFMZcmZLs0srmr7yy5KmKjjdDJxIFCQTV6tAP7ytFppZk9lLNDNWzn/Ds9RHK14Il2TeBlRq8pZTOkXPAXP68Voca4omQgkkX27qdTq2nOOf4ai1rl/wgZaVEqVMJF9ROYcimGnWLuDcISq0KUSZglUK1VvzPYeOA1jrLu9+EUdTqtEHBuQM9k4+ijzdWv8w6RwGfE/hZnCeBypIBa9MzWrvF82fD5wSu1pCiA9MaFsWocDUHyggwHOspBJFX+ug9olNOIIxuOPauhtIUmxTEBFJnAim+ukWxjqQ4IOfT60gywhk3cg7YZkk4dcooKsMvcpmukwix5b9IR5+e8YrmWhKR3iBkHLeUUcUtRlSitIBN6WllYfxJiJblsWvPjllDtbqho39/dM5wEkoyYphqMfYcvvDILhxnVvtGbwjiC5hmhaQFS1hNP5pcuZVlKAIvNRRFI1Bv9IOgip0sgfdBrg5shL0Of67xiKtMN6e0OTr57xhh5jflGffoohCcQta0FF2WV3nDh6EFADkZMVGv5YG/ekx27BV26/4nvU7rXWBIwrmlyKtqjl5bxjK/sdoA7k4JcrLk3ib3w1Ug3W09YJg9FEK+zW9S1AdjMSCSHUGwF4UzBDeJZqQ/ErKZouOAk/FrQghiXFNCK0qIIs6FJSy1XlOov1USA2gBA8M4vUgipqNd/WEqAP6CwtdB/u1Gh/1/eGg3szofIe8PA+Gpf5W1FZieEIYJJUpINEEpCaC7W6BepRlOGgyYhOJ7rVJwA5l8OsWQFaj2iuySoMP70XSe6QCADgD8LjRXgbNBgAoI4nx5jPxz/SIq1xbfh8usOBkOjcshziuaSXukJUBQkEh2LOxBZ6kP4iA50AlZZ1sAnr7JKyyT/FSARzHeGYLaO+qY0ykYYZNhTlpAnDOHiUD+ZVSaHpkC2dXqTU4wcTrvx+kc1Ok53Sdvt6JieCzeJ2jsJalvhgMyo4Bs+oiHAOG9kgqUP4s035isyS5Y9H83gWfNTNtDqUBIsxcklgZn2+nOIzePrmqKLJLKzgVqoke/i3Qx21XtptDTk37ewLmqcoZT6xvsNz4LatU9EtN5aglIzNPTF+kcbbEotx/g2ZIIVeM5QCCFUxKMSwGLmmEbNm/Z28q/aVmcs5GiRybP0HKCuF8bkzSlMsEXklSaJAKQE5AkpopJAIFDhHI2nUqElvRjhnxUSa1SNR0A7f2Pjt4LIHAZkpQmKAtLCoVecNoCS/r0g618dSqXckuJqyEBJDKSTRzlSNxdKksNcvOKUykFQmMkqaimBp1z/WOinUp0wA5l+I3710U6DKYhn7TcNsYky0oFQnE6k4nlXwgrp5enjhDDf6wl6ch7++EZ78uKqAos+9+sIiJbeFvekTFMR28UZVE2UD1iyWwDRIh97eImIQWEu2Hv9IwFCfZwtqmmjPXLngOdImpAIukAjQhweRBhP94k+RjPqFwa2YMraRcoaxqlupKABdNQlN0OQMKAGjVEPLnr7RSSnujO6sV1vHukMRgddItlWZKXKRjzUcycCaCpNKViTkR1FzaczjipgEwn6eW8Yfe9IZO/uIdR137wjTA1FOoqD0O98oao5j188/GsTA3vCITFsPfdQMYw6ILnIJjPAf0G8IUm1AZ3eRNPPA+hgUne94xVNNDmBi3y39Imxjmy/c+wE9sIj95S+XkYUYt0/kHr7wo3Ncu/5+qPOcn7V0UiaF0BrocfvukRlSggEvWpKjQ4kuWoMSaMHJwh5VmCXOZJbkn7w9olBaVIVgpJSehBBY9DFmGWgqV91zSf24s5mXLqwn/edxmYG8UPeCWILs7FyI3xOSolF51DHyBoc6ZYgCPKeKcN7GeuWtRvvdJADFBlJF8DmlqZLLYB46my/tStSSnsnU10EUJSMiWNKYePSIqAg857/K5viAwE1DHvbiurVelh3BSMXy9oxOJ/tUn4JCStau6+IBNAzfEXbJoHlcImzEBdomFctILS5alKqGABNeeDs2MF8FkImze1QkJkyu7KADAqPxL59c3EVpse+T1Wjz/SnNar1eg3t63lt4rKsvB1JP8AGlzV3QFhIe46rruWe8xr0zEdJY7dVEsWdaEkt8LAC6C5DNjTLXlGoIR/UQIDJdv9SumlyenT6ovx380gc/I7+sYs7gnZyj2CphXLkrlyQVDuXgKCgq6U1JLRsIzY7659Il6b9IrSc5g+6d7A7KxuHWabemBV9KFJRdvKvd4FZJAKlZXerYRqWaSEJCRgH0GKirLDGK7V2rpuBLVvOzkOlmJzxr1zaBTOtTA9lLNFOHDghPd/GzE5OWbGrjc4XyTgrNphq0JhugnQEtrFFhtN8EkJoSKKvDq7CuEVKM/uEBLlKb6DdupVioioVSlQo0yMSskyeo/xEISmmCrxqFHF8u6MKuSImAAIaE15yjRvecU2u1JlpvLN0OBniS3URY0ZImidMCgtRlyz8PwgrBoQcSkd4MWwo4MSq1i0QMlMGrXHOF189/WM/iduIARLczFtdDCgequ9Sg55iCp84S5ZWojupclsWGmfSNrbMbNWhUWq1tMRLSAoqJvVa6Bmefs2cFhOUBcHluDNUlKVzGJuvhk71B1y+cHTpyUAFZCbxYHmfTx6wtKnrl53+yxMWSf0hO8UC1y2SoTEMoApN4BwdH8m1pEpdoQ168lnABBBDkgDDmR6QTqB07e9/wArK5SN/SEl/tFEm1pVRKgSz00p7jzi8b3lDDS58C3ELbJxv9YEnTHO/Pz+UET1MMH1PLe6QIUkB8tRh46Rqjg54bsM+gWCBtqZl+WUEhIPeAKQDUu4KSTTn6wLaLpUXQql6uIxWS1aOx/1aQXbJ7Yb5wBHZQp6+lspVX6bKP8AaU/kX/o+8KJPCjo5r3Cjzi6Ow3uzRfJKrod8X0w+YijinFZci5fJHarEtNH7xwflz5xdPC0pAlhN4UrQMEqwbDvXaRnFcyaWXJQ8sfiYtMuOCOV5hQN3uUeezosHcugm6x+O8JWuf2y5RuAXD2ZddwEqer4kv0xwjf4EbPcaRdbP8z/zA1MTRPn3g8sXSR3ioAt3XLBwalQb+XGK+IcGQs30ky5grfRT/UM91h6TKYEuzx9+iiygxri8CSdzlCcfSUJlypBuLmKIATgxAClHRhqPrGxYrKJUtKE4JDddSRqdRGbwuwzBNVNnqClMEJIwu5nqfeNgb1ijqjS0MaZ3Vo3S3sxWtBPIiGtU0pSTdJNGFQSSQNOfpAy+KoBIZRu3gWGF0OSDyH6PSOcjU7sH3TK/tmYKzLA0qfqfWLJneSQDiCH0LefhGNxSySLUU30KUZbqBZIxozkHTDlBY4sjEJW5qaAYucz18oJ1TCyKsUgoSxL1dq0oNSTz8Yv3v7wLZ7chaikO9atQsBWhpj6dIJPPz3jDVHHO6AEWTpHgd+UI73nDjA5j7jyhhsb+kZogQsozkBSSkh0kMccDRnFRFEizIlIIBZLkkqOpzOeQzyzggaje+cZXGpylKFnQBeW14kEgJBBLjo9Q4cM1Y56pbGsjsCYcFLhcwzCqb+B2l9B3SoPUO3L4jiwYm12VMxSCX7hcc8HBBocBXHmxIN0pCZaUoDAAAJDhzl484klHOJ804AMzNyjIypgZZfL2iu1WZEwXVC8nQuMiMjoT5xMFt5QjveUdXONj0SwhpXD5T91DZNeXqFMKsKgHr1LtZ+GSkOEpYEpoXI7pKhjX4iTV8hgAxR2RFVoMx3DKDVSaHwOvWkTdV0NJIlECTEqEixIQXQkJOGJNKankPKLj5RCRakmjscCk0P38IhPtiUuCJjg5S5ivIgVEAAObqaZ9/RHS6YhXivSMTi3GOzUqWEUShJNWUoLLMgNXxzpGobakAlld1sUKS5L4XgHwjHtNoJNfiNeg5aGC2A4Utzn8+gSVWP0agYhDzAxI0MRhQo9hjAxoa3AXE5xcZKUKFChkF1MxbB8d65eMBTuFIW5dYcuWUQcGbp05vBhIehYjEPrrmMM+cT3v7R5OXdy7lVZLOJabqXZyWJf4iSQNQ5ppgMBAXFypbSUBJ7QELJUxSkvW6xJSWIxxaoxGkTrv3jP4bw4y1TFqVfUsjvYUYYjAHTlE60uhg3yi2BdHS5YSAkBgAwxNPH5/OEpMS3v7Q3TfvDuAAEDuWQ3D5RQkhRdy+JOOPxc3pkGELsZhd5jVSzEgAJUScGxFPKtHJW96RTaVFKSU45BifQVMPL9V7pYACo7OcWeYA2LClWejaOx9NVcnhyVpNKUzD18XAbxejRfZphKReDGtGIzIFDUOGPjFw3vOM3fiiqLKZl3+IQTTDLuh/wDmvZMzRekfpvGGz0aH3se0KOkZRQxlL7S8Fd3/ABqAZhS7gag1J/FyEEHTDekSUaV5130hh5jflDPMw1KBCjMWAHUaa7xgfhtoVMlhak3XcgOCwOB5U3lA3EQJsxMgpCk/Etw7EfC2WruC7gMyjGkBpRsNA3yjn1y8n+rU8WVE6yBakqc90gtSt0vo/KjUJggDwhjzH6b0iRw65/Ifryi7C4t6XvsSQAbKFoReSoYOG6eFPRoCXYyED+IoXQe82LAHWjEA05jN4OPnv0hwN7oYHWd3JsLETOSySbRMFHUCC5DkOWLAUy65wcDN7Zu6JQTiQq8VVoC7ABhji50gpUpJcsl8HIHlr4Q91oR0m0SFlTarIFlySCNPbLwjFtnBloWpcpEuZfmdoq8q6XuqSQ7EFJJJyzHOOgflGdxufMQECU7KUyykBSglqMnOrVakPQcKbi5gznt/8S1XHTe8LIssi4StQF4hKSAXT3HYOw8aYJAq7lKLkk4mGC1XU3wymLhm/EWJGRKbpIy9IUd1CmY11Ludn0HcFz1KuqNNgMJmhPDwopzcdW32S65yk8KE0KB/J2LdDtR1k4UqVaFTjOWtKit03llPeLgMVlIusw7owjYUq8khBYsWwcFqFi/1h5JoNG+dfGGVJBwofT7R54qAi5wuuEOiatKgFKlkG9iQFGvdGQ/LlnDXpwb+75ly45ZV9jBM6zpVRYf9QX51SDAs7hssB7pOIopWBL606xm4krFK2W8yUXpgDuXZwkJSCokqIITQUcgEkCDyNfPeMVyJQSLqR3Q5bqST6nKLN71jCHGVkt7+8N8t5Q58t7xhN4b3hAdcwskQ+/rAttmKSnuhyS1UqUwYk0TXIDxEFE7G6w3qN+XjBMBwMXWMkQmlqcB8Ylvf2hil4YP1gSW5FuxFQtE66HGOHm58RV4FXxNKUFSgaaOQTkH/AA9TQcoa3WhKiEhSSU/EAoEiuYyw9YUqwIWkGYgKDuHGHTr6tEHF5Nt0oPSVfAbHcReU9+YxL4sAwFa861DtlBSe07QuD2dGPc0Bxe9jkQ1IKO/0hDe/pFKYDf4wARF0XXunSPEb24iKFAuUkHViDiHy5ViXoR8/pGV+5JYupBWEpAo6T4gkYuSSc3yDiKuMLBaIWLzEgKNQHr1bHLLSJqDY794zZ3BUKSlJUtkoCKFOACgHdOLKPLlBVhs3ZghJJdRVWpyy8MsycIXqiBlFEnTT57pDExCdMupKgCWBLDNsgfeAZ3EQ3wqFCz0f42DakpIbF2gwWtgLC6mq0AqoqoLY5sCfQjwIgS2zzeJ/L3RyJevLPyEUITKROUsoVeKlAqYF6S0tQOxCQQNXxeKVzgRn8VaYklgQ2OesT5uajGnAMnwx9VV7g1h05iFU0NdiUNHsry01YV6HhRlkoUJoUZZdWwwFGpy+0K63iPTD6whz+vtDg44ZUr4Zco8tzA7K7pUAqGnglJuljlUjqHFQ4pE237GBOwV2l5+7o5/KQzYYkHwEASMnuQcrbJKKUgKJJGpKvMmp6xcefnvH5wOu3ISsIUoBRDgH/MaafCry6QQeXlvGNzrTJCIbFkIbI80TXDAYNWqSlrz0GBZsucF739oQ8t+kI+W91ENJIGpAADCY8s8t4w48t7xhuvnvGHhGX6SYpQ5554H59YB4gkun+JcosAOoOo3WJajDXmNYGkie/eny3ZVBdxJJQwKOj0f60QhHmxJdRcl36By55isWJpA9gK6lUxC8B3SO6WchwBiCk154CkW2uTfSUvdfkW8gR6GEeATqJg4QwLBW+kSHPZ+sUypRSAHc6swNchVhk0Dq4gypgUlpctnVVySBUJaoxr/LEg4UrP454psq+1zwhBUSmmBUq6LxokFX4XLCsDcJs6u9MWGmTTeIqWDBk1zDYiFapBmlF1Y7MHvDVnB73o2TEu4g4AYYNvDLwgN/kqathhHASJiCpjEBqnIRM8/PeMVplVKiXyHIbp4mKXcZCUq0n9d4xTaJZIDHAuakUYjEVFWOhZojPmZQ0u0EY+cEHU6U+kwgrVImpQ/aJo7htaD5/LxDtYIu1/C+mJJHo0a1vXeASDVRA34tGPbJl5ajk5A6A0h+TdLlDuAA+qSvakO0qmGhQo9NcKUImFDKyjLJr3Iw8PCgrLqx9R84bfoYUKPMXckrAxVZvxf4jChRE/MHcssLjf8AtA62f+ufHQKx3zhQo4W/OPeqHCsXifD5RAfCP8RhQo9F/VPcVMKqyYL8IIRj4H5QoUFuAi7KzuJ/Cr/gTfnKjkpfwK/xTP6TChRiiF1nBcJn+Mf9KVGhkOphQonV27wgrJOJ6Rj8d/8ATf8A2Ef0Lh4UJyv5RRZlE8M+A/8AEm/9VcGZJ8YUKDyX5Q97oOyoSvhPhE0fEOsKFFKXUb3IHKCtHxHw+QilOP8Ar/rENCgUuoF0DCdP95L6xkzfiPU/OFCin/z/AJlXvH2C5+WYb73UIUKFHprhShQoUZZKFChRll//2Q=="/>
          <p:cNvSpPr>
            <a:spLocks noChangeAspect="1" noChangeArrowheads="1"/>
          </p:cNvSpPr>
          <p:nvPr/>
        </p:nvSpPr>
        <p:spPr bwMode="auto">
          <a:xfrm>
            <a:off x="155575" y="-1828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data:image/jpeg;base64,/9j/4AAQSkZJRgABAQAAAQABAAD/2wCEAAkGBxQTEhUUExQVFhUVGBoYGBgYGBcXHBwYFxcWGBwYGxsYHygiGxolGxwYIjEhJSkrLi4uGCAzODMsNygtLisBCgoKDg0OGxAQGywkICQsLCwvLC8sLCwsNDQ0LCwsMCwsLCwsLCwsLC8sLCwsLCwsLCwsLC8sLCwsLCwsLCwsLP/AABEIAOEA4QMBIgACEQEDEQH/xAAbAAABBQEBAAAAAAAAAAAAAAAEAAECAwUGB//EAEYQAAECAwYDBgQDBQUGBwAAAAECEQADIQQSMUFR8AVhcRMigZGh0TKxweFCUvEGFSNishQzcoKSNFNzorPSByREVGN0k//EABkBAAMBAQEAAAAAAAAAAAAAAAECAwAEBf/EADMRAAEDAwIBCgYDAQEBAAAAAAEAAhEDITESQVEEEyIyYXGBkcHwFDOhsdHhI0JSYvEF/9oADAMBAAIRAxEAPwDtIUKEugfyjvXGoKNeQqfb6+UMznmflCOh8YlL11ghZSiSEuQHAfMxGCrLZAsFlAKyScxCuMC6IEprTY1IxqNRh9ooQC4bGCpc+ZKLEU/KcPD7RoWOTLV/ECWxocOZESc8tbdOGAmyew2cEDIXg7ckk/WDyd7+sc7af2g7GZ2YluLyKVvK7QYp6AeekbXELOVy1pSWUQQkuzKyUCNDWPOpshxJ3hWZUa4aRsiAN+4itE0E0pvWKF2LuICTcUgUIqzs9TVzWp1eIGxrd+1U5bIYDHPM5xVURrb+0RWHxw1+8BmxruqCppU7MWa6zZPqOlcxBCpZBJScct0MTcNRhEIC28GQubLmqDqlfCcDrXofnFIuXqmY5UoMk6PQ3RSpLPWojWRPGdDvxETxff6wCIIARvusmT2anZU9xWr/AIa0yct6gUhIMsC5eW+V1lMLhQwOH5jkXVGwTvf1iqbaAgByHPwg5npyxgg9MjsHqlNhKx506UqgWtiRmefKg15mCmCE3EE4MVGpLU8vnE7zJ5qqegP1LnwEDpib3qRcrTdUwWAaEBRAJAIYgvikjKITJIFClODCgYpOQphyhiYJlEBPfql6DN8yNIUGbIShkpADAAYMwApsDyiMtAGCUgDBgA2UGdmGolxqh3HUEwxSlBxvEeQPPUiMQeK11Gaq73RTC8cycx0GEQlIcgRWTWvnB9klsHOcKZcYCLRJV4DcoXXfjCPmN+UP037xe3gFZLxPkPeFDty+fvCiPxlPt8kdJXKoS8TZ3cEkFsvm7Fh8y0MRRmcuKNmcK+vnzhTJr89CxFKg58z5mPYMk2XGIAVBTVvWJxFAz1iUWKmpyUOQHAfMxZaLKpGIpqMPOLTw5d0KFXq2f3iFntikUxGaTukT1T1U8RlWSreWuzBfTzx84Ln22WJYYkJcJLCocszbwMD9lLmfAbivynDwiHCpKZqwoFRTKyYMV3nCxnRj/wAuhEcHLHgNDW9Y+5VqQJN8IyevvBqXaDUfUQTZZ5UWUOpH1EXTZQVj55+f0MKTJuilXqfp0+8RZTLIE2TQZlTUrM73oYQFOW9uIR5b94z+KzCQJSFJCl9017wScSAXyfwfBnDVKgY2VQCUchQNQccK/IxLexFVls4loShIokbPOLT6b8ukZgIbfO6xUVgFnD8/v9IkBFcuWxoaVpz+sWb2YzL9JZU2qbdSVDEbygGfMvBBNKHDPvNmMDdHnzjTVDTZQONd+kAudJLBfj6JXNndAhN5IH4k+ox8xFQSWJamsEKshcNrDT5qVHvAhsCB8xrEbHOVMtjKoQgqIAzpErRMrTAMBri2GpJ9YsWyA4LkimTA08yPnAM2/XupUCQACQKNUl+fXwgxshCuk2pCVOVAEOKPjgHbCuuh0MXyrWCSCErahpUGox1ocYFQCaXEuSp2CCCEglOOBNOlfGBk3gxSE95K6XS5SQrLnnzOlXsAmWnLANQElPRiPL54QUOW/eBeG2US5aED8KQnT4QB4YQSrTe+kZthq44VAISHkd+UJXkd1hzs/f3hD03t4DmyRT8T77Ue1Udkfzf1e0KLb419R7QoroatJXMuDnqHdmrVsaHWuesVzS9PtvWIoGmAoIc46MH5aR6jWhq4i4lSESSkmgiRQQaqSBmGGQDh2x+I+UMm+AQFoCj3QQMyARkWz8ssShqRsmDFfZratFBUaHdIPC5U7Huq9fA5xnrWVqJdABYh60ZWmAJbXA9IonAJKUlQKiE1SFEOaO4DJBLs5DxMlpN7FNBA4haKeGEKKSQzYsDTmDSuHQmNKyWcISwrUk9TyegyAegAEPZEFKWepxep5BzjFvpv03hHnj+R/OnuCu0aRCdOxry5wz+e/KHVod+/6wxOu96GLIplc8q735xncPsKhMXOX8SqM+A0cFiGYBwDQ0jRA8c9/aHHLfvEXMD3g8EZgJb2PqIHVagJglh7xF7k3M86+UPbrWmUgrU7DIYk6VwO6QNwqzgPNN4qmVBUxVcyHP8ATDCFqPlwpjx7kQN1oem/SETrv3hfLflDdPERVxgWylSAprv0iRxpCTi+lfLnA9rn3AKByWqbo+R69HhmtgQECYuVcaxCbIB39YeSt0pORAIfGodortc4pS6Q50L6HEAHo41hBS1WdkolwAWYq1g3gtJR2Ye8cCm+pKX0JAS2ZfDOEJwdjRtfKNMoExIvAgEYFxiNcRTI5GsZf7pMoLulS03aIVVlUY0yxdhhgDSOWHMnUJHHdBzA7ChYCQQcyQ1CauAK5VpGjKlArU2AJb6RRY0p7NKzLXeFAHAJIeoGAqKPqIq4faAgdrMvpE1QShCqkACndS5BoXz1ALvStWpvIjfKVlMjK2SdfPf1hk73lCzpv3hem/SKFwu/Ye/0qdiQ5bH1gIyJoPdmBgX715R/FRy5GI1wg7rveoiiTbAslN1QZ6m6xZhRiSwfMDOGo0yGknOSg5wmEB+85n/upHkmFGh/Y5f5fQe8KKLLmgIicWLEHIhxSsVybUlTMRXLPyixZwMei0h2FxEEK2VLCiAyQzkPQOXfPE84mCUOlUksC4qalJLf5brHRyqELMSm8llagYjqIeXaSBdIvJ0P0OIiT6YdhO10ZVQkhu7LVSgBrTmffF+VDbBYLygpQa4zYO4OAJD+4aJ2lKZSRRZKiwSBeJUz3aDR66AmNDh4WJae0AfQUYHLrrj1OJ82pWL3GkzzXQ1pyUT1xhxr5dd5GGHKu/TrDnlv3ioEJkwG9/MQPalqDXHNasAo4FgxIBBLP18QQT4b9Ij18xusBxgLBZ4tM/u/wR/NX+VywGHePoYLsk1ag8xFw5BwrMiuRwB/zDSL9708YXTy39I1mhFUWuypmABYvAVFSG8RUReNj7e0Mnf6xVa5JWlgbpf+bQhu6QRjlpApsEyclBxtZXb2feG9N6e0RlIYJBqwAfVgK89Yn679IAuZ8lk/XPPfhECHxYj0+0SUdK8tfd/rAtinqU95N3R0rTrRl6U5V5Q0FxtgISBZEk4l+r8vQxFKwRQjz6Z5YjzjCstktKbTaVzlPZlIV2abxVmCGQmo7r4eEXTTLNZkqYVKupJdTFRqwUTWo0gvGyIW0DveMLe9Ix5cqWogdgsOwreADAg50GfUk9dWTKCEgJDAOwfUvico1gFln8UsS5qkgFkOCqtaPrRSau2ZDMRgrXfSpS1JCkS0js0hnvdfiBemjAYvTSG/0hbH2Mcb6AcJ3KcGFzVhKnezTLzElctZqxZyatiKKZw7FmIjO/bbjClNKReKRfcA/GtN0IQSME1UWNKciB1U7hyXKkAJWUkOKM4bAYUzHUuwjN4vJSLKtNoULygQlQDkKDmWoO5JCmVX1jnDHh2jb6JKxGgkmFjf+H9rmJUtC6ISl1JPwpmXmSU5ALS5IFO71ftJV2pS1cSGr1OfjHm/BP2etE8JUVFMtRvKZj3iWVn+EAJB/lEegcMsKZKBLS5AzJcmO8O0sAm5UqEFgOUXXT0V7w0SYcvI+0NG5p3+j9FaVxM+yA1w6bxiKpxSS4JGgZqdc88c4OiCpceiacXauUPmxTWS0PVJqNKRqWdd51KS6k1BSC5PNIFfDlGPLsyULCikkl7qQzqoVHFhgCSXoATlGtZuOJZ1JSU3O0UUqKimWFFClLSQksFJIN1yLuEQr1X6SAL8VRlMTOyI4TZVuqZMUSSWTiEtWqQ5YEYA1He1JOmFRIct+8Jnphv0jkp0dA6JurEzlOPLTeWkVSrQlRIBBId/AkHrWJqG94wHbriUkqV2blLqe690lTK1T8TjmajGH5wDrW+y0cEYT4gb8IdI3v5iAEz1Sx3+8BQKSQ6iTgxOVXJIwGLwbLWFAEYEAgsRQ1FDUQQJOryQUhv9Yb0aHUdfPeMIYb2IB6To4IpHe84Yne8Ife9YYa4b1gvOw3QCcDTy3jA1slKVduKus/41JrRsMQNDrjBJ3+kVTLQL4llyrVjiBeIfDDI6Q4lolowg6DYqw8w29Ifrvx+kL5b8oHtaVn+7LFlVpjd7tCC9a+GBhWiBdFEeu/SEOW/eAp619obhSA9ASwajj4XfGrthSK7RKnqlteCV3iXQ3wlKmd6GpHkIDBN+KxWjvekMeY39YhJcITeqWAPVq16wNKtwvLSq6lKHLlWhA7wYXeVYJGoxsLlAuDco0nx36RXPnJlpKlKCUjElh88Yw7R+0BWq5ZEGarAqNEDxo/i3jGDxizTjMCVg2ibddaUm6JQUQzADvdA2WIciAe55JYJ+g81ynlRedNEau3+vnv4Lcm8cmTjdsku9rMU4SDyf6+UATuCldoSiZMVMmHvzVZJT+UDn9RSNqxcUkIkdwgCWn4cFPoxOaj64xVwmz0KpiiFrImzDgAmt1BJw15OOT9FDkvNtL6ovwPE9nZ+EPhtZmqdR+g7h+ZWwmWEgBIAAyGAH0h4GVaVJUAsFlEgFIwdmetRqccKYgFpUDgRQsWqHGIpgYiaUmV2gwovzEKJXd3h7woXQfbijK5/h60pWCvAYdecalosCJgdNCcxgYwYKsFouKFSE55+ketUYesCuNjhghHS+Hd0AqIWFFYUlu73Slw4YuCQQRgT1gGV+zKU/kqlSVFEspmKQsAKQZi1rNws5Aatcaxuorj1+2+cWR5rHuqEum2y6gABCHQmtDnUHdYBPGJgTWzzHYGrU7qFZOcSRTTDFj7ZZ1LTdSooP5hiwxHjusAzLJPdR7ZgVEhmN0UZNUVHXQ60aCEyOsdov3gzFJY82AN5L4jRvSFa7KiYkpUHBdtQ4KXSrFKmJrzxgawSpqS8yYFhiLoSlNHUaMkH8tHOBxxjQlgKwPv8AeJuJLdJ3WwVlTpE2Wp5felskdnQBIHxBm7wVWuIIzdoJsvE0LAxS5KQFNiGcAh8CW0emMaKUN8RA+XXlAnEOGImMVB2Zq4jQ5EGoY5EtjE9DmCaR8FpByrRsb30h97PvEYcrGe/eLUzscoFJWmG9Ifb7xhh6b8occvLeMFl+kgk/iN+UVCQkqvt3vsRhgaEjWsY3HuPiTNlyUrky1KStapk5ZTLSEAMhxW+p3AegSo1Zjo8H4km0SUTU0voSopzSVAG6oajDKKaXzOyFkbvekUKtKSSl6jFhhl0NdInaJ6UJKllkjE7+UQl2ZDlQD3qnvKIrUkB2DmrphSWmWlG+QoqJz7w1Hv8AQwwVdBIIKRUg0bmdOojLt/G0IVdkvNmH8KO8PEihHKMjiCJqiP7TeF492RKo7VL4/XwhdZcdNMSfe65X8qE6aY1H6DvPsrXtX7RAm5Z0qmzNB8I6qzHpzjPtvCp80o7eYCoqpKBYJSaEjJxi1aA1jZ4PaLOJZEkBN0d5OCqfmep6w3CCqatU9QYHuID4JDPUOMhye9HNWpPDubfk7bLN5ManSrmf+R1f34+SumrRZLOS3dQmgDAqV4UJJjL/AGU4cp1WmaElc2uBCk4gpJIcVFB6QTP/APMWgIFZUgurRUzIc25c43Ejm29Y7XMDWhg8fQeq6WwBZBWrhMqYoKUgFQOOBLat8Qy84InSwoEHOhq1Oo+sWE+G9IpTaUlRS5cVwVqR8RDGoNHjPc9wAn9LWCHkyVyQq6SsUuozBcVduvkOZi2ySkgXkpIvgFiepHzPnlBPy35fKGHLy3jCPP8AUbohNd5nyHvCiXh/V7woT4en/kI6iuUgyzgIT2ikqV3kgBIc1LD38OcDyJd4tgMSdAMTFyJyFq7S6Wl91ANUk4pWBgGamLggnKOjl9YgCk3LvsuegyTqOy3kqicA2fiCVUULp1y9x6xPiCZnZkyWvY1q4qaZKJLDEYmsc8OpN4gea6LFGH7xE8970gFPFEpIRNUlK2BIcMCo0GrkVpShyg8HTfvDMqtfhYiFBaIqVJIqCT5P94vHlv0gTiFougi7eUxUlL3b5SCq6KHEDKOblDWOYXOtwTsJBU0pJYknOnl9ovBLNlpAdhlTLypkwnvMAkEEJAAborHPTwNKd/aJ8npECRPr77MLOdKQVFNrs98NSheofDUPFhhCOkVSHAe/JIWghNKTdAGSQAD0DRC3WpMqWqYrBI8zkOpMXpL728cjKli1TylLBCO8shi6lNcCiMSwHrHXQp65cTYXSOdEBbPA7IQkzZoeZON4vkPwpD6DIw9q4IkqMyUoypmN5OH+ZOkVT+Ky7MCJiu8S4QklZq5/FgOR0ECFNqtWJ/s0o5VvkfP5eMTqcs0PJaZPD89i5n8paOg0ancB6nAWdb+NqEzs5xChLPe7NheUkuAXGGRypgXg6TZ7RbBemTBKknBEs1I0Jq3j5CNXhfBJUgEBLku6lAEtphh7mKp3BbpK7OvslZjFB5EZbpE6dFtUl1Q6Sdhjx38rIGjUq/NNv8j1OT9EZYeHSpAZCQnU4kjmTiIA4SO2mrtBqhLy5XQUKuRP1MD222z1p/s5lFEyYWKhVFz8Sh4Ru2aSlCEpRQJDDw58+frHVoFFhFr8OC6WNa0Q0QFj8f4L20yTMRKkTChZK0TXAWChSQ7Ag3b16oPwiBrL/arLJEq6JrAhC0A913ZN0ubqXYPkA5MdKB4GHPPPPl9Y521iy5Ek4B2TwguEWESZYSfixUdVHGLZslfaJVe7rYXj/SKKNBUnM8oJHpvyhttvGKaiLoESmPmN+UQRZ0hV4Cp5k48sH6CJp1w3rCbf2ibDl3uESEifDfpD72PaGHPz+8MtTA58sK6VwJgNNi8+wipePqfaFGP+/f8A4J//AOa/+2FEfi6aOgqVisoKC5a8Kkc8BUHxpnFsyw0ugsSStz+JSsS+r6U5RicN/aAqASChbS1zVIKTLUEoWUqAUZigVi6SAwBGYjpJLH4S4NWI+n1FYsGE1DUdnbuSCzYWPNkqSWIY/OCzaTLZCcqqzBUcR4YecaVzSoGR1yY8ufKsBrsYJpQ5gu8VlaFJSJdoRdUMMnqCQQ6TlQkdCRFIs0xC5aZZHZJDEElxV2ut8IFAxoboZniS7KJaSsrKLoJJoQAMXpUQWmdQHEEUIzfSOStTY53A79ycEqc1ZCTdAKmN29hhSMuXJu3rTaCO6k/EALqQVZAkVDUBNc3MaiKh9d+MctxZabZak2UAmXJImTVAliRhLprga/JoUUC52qodvLw9yUZ4LpbFNvISpim8HZRfHnmOrZRf6b9IxE8Pmyf9mVeR/uln+k5bxgGx/tik9n2qUo7aV2stKZl9aQClJRNBSOzmOrCodK/ymOvQ2nTBaZHvZJMldELUkzDL/EkBR0Y+j+8XFMZcmZLs0srmr7yy5KmKjjdDJxIFCQTV6tAP7ytFppZk9lLNDNWzn/Ds9RHK14Il2TeBlRq8pZTOkXPAXP68Voca4omQgkkX27qdTq2nOOf4ai1rl/wgZaVEqVMJF9ROYcimGnWLuDcISq0KUSZglUK1VvzPYeOA1jrLu9+EUdTqtEHBuQM9k4+ijzdWv8w6RwGfE/hZnCeBypIBa9MzWrvF82fD5wSu1pCiA9MaFsWocDUHyggwHOspBJFX+ug9olNOIIxuOPauhtIUmxTEBFJnAim+ukWxjqQ4IOfT60gywhk3cg7YZkk4dcooKsMvcpmukwix5b9IR5+e8YrmWhKR3iBkHLeUUcUtRlSitIBN6WllYfxJiJblsWvPjllDtbqho39/dM5wEkoyYphqMfYcvvDILhxnVvtGbwjiC5hmhaQFS1hNP5pcuZVlKAIvNRRFI1Bv9IOgip0sgfdBrg5shL0Of67xiKtMN6e0OTr57xhh5jflGffoohCcQta0FF2WV3nDh6EFADkZMVGv5YG/ekx27BV26/4nvU7rXWBIwrmlyKtqjl5bxjK/sdoA7k4JcrLk3ib3w1Ug3W09YJg9FEK+zW9S1AdjMSCSHUGwF4UzBDeJZqQ/ErKZouOAk/FrQghiXFNCK0qIIs6FJSy1XlOov1USA2gBA8M4vUgipqNd/WEqAP6CwtdB/u1Gh/1/eGg3szofIe8PA+Gpf5W1FZieEIYJJUpINEEpCaC7W6BepRlOGgyYhOJ7rVJwA5l8OsWQFaj2iuySoMP70XSe6QCADgD8LjRXgbNBgAoI4nx5jPxz/SIq1xbfh8usOBkOjcshziuaSXukJUBQkEh2LOxBZ6kP4iA50AlZZ1sAnr7JKyyT/FSARzHeGYLaO+qY0ykYYZNhTlpAnDOHiUD+ZVSaHpkC2dXqTU4wcTrvx+kc1Ok53Sdvt6JieCzeJ2jsJalvhgMyo4Bs+oiHAOG9kgqUP4s035isyS5Y9H83gWfNTNtDqUBIsxcklgZn2+nOIzePrmqKLJLKzgVqoke/i3Qx21XtptDTk37ewLmqcoZT6xvsNz4LatU9EtN5aglIzNPTF+kcbbEotx/g2ZIIVeM5QCCFUxKMSwGLmmEbNm/Z28q/aVmcs5GiRybP0HKCuF8bkzSlMsEXklSaJAKQE5AkpopJAIFDhHI2nUqElvRjhnxUSa1SNR0A7f2Pjt4LIHAZkpQmKAtLCoVecNoCS/r0g618dSqXckuJqyEBJDKSTRzlSNxdKksNcvOKUykFQmMkqaimBp1z/WOinUp0wA5l+I3710U6DKYhn7TcNsYky0oFQnE6k4nlXwgrp5enjhDDf6wl6ch7++EZ78uKqAos+9+sIiJbeFvekTFMR28UZVE2UD1iyWwDRIh97eImIQWEu2Hv9IwFCfZwtqmmjPXLngOdImpAIukAjQhweRBhP94k+RjPqFwa2YMraRcoaxqlupKABdNQlN0OQMKAGjVEPLnr7RSSnujO6sV1vHukMRgddItlWZKXKRjzUcycCaCpNKViTkR1FzaczjipgEwn6eW8Yfe9IZO/uIdR137wjTA1FOoqD0O98oao5j188/GsTA3vCITFsPfdQMYw6ILnIJjPAf0G8IUm1AZ3eRNPPA+hgUne94xVNNDmBi3y39Imxjmy/c+wE9sIj95S+XkYUYt0/kHr7wo3Ncu/5+qPOcn7V0UiaF0BrocfvukRlSggEvWpKjQ4kuWoMSaMHJwh5VmCXOZJbkn7w9olBaVIVgpJSehBBY9DFmGWgqV91zSf24s5mXLqwn/edxmYG8UPeCWILs7FyI3xOSolF51DHyBoc6ZYgCPKeKcN7GeuWtRvvdJADFBlJF8DmlqZLLYB46my/tStSSnsnU10EUJSMiWNKYePSIqAg857/K5viAwE1DHvbiurVelh3BSMXy9oxOJ/tUn4JCStau6+IBNAzfEXbJoHlcImzEBdomFctILS5alKqGABNeeDs2MF8FkImze1QkJkyu7KADAqPxL59c3EVpse+T1Wjz/SnNar1eg3t63lt4rKsvB1JP8AGlzV3QFhIe46rruWe8xr0zEdJY7dVEsWdaEkt8LAC6C5DNjTLXlGoIR/UQIDJdv9SumlyenT6ovx380gc/I7+sYs7gnZyj2CphXLkrlyQVDuXgKCgq6U1JLRsIzY7659Il6b9IrSc5g+6d7A7KxuHWabemBV9KFJRdvKvd4FZJAKlZXerYRqWaSEJCRgH0GKirLDGK7V2rpuBLVvOzkOlmJzxr1zaBTOtTA9lLNFOHDghPd/GzE5OWbGrjc4XyTgrNphq0JhugnQEtrFFhtN8EkJoSKKvDq7CuEVKM/uEBLlKb6DdupVioioVSlQo0yMSskyeo/xEISmmCrxqFHF8u6MKuSImAAIaE15yjRvecU2u1JlpvLN0OBniS3URY0ZImidMCgtRlyz8PwgrBoQcSkd4MWwo4MSq1i0QMlMGrXHOF189/WM/iduIARLczFtdDCgequ9Sg55iCp84S5ZWojupclsWGmfSNrbMbNWhUWq1tMRLSAoqJvVa6Bmefs2cFhOUBcHluDNUlKVzGJuvhk71B1y+cHTpyUAFZCbxYHmfTx6wtKnrl53+yxMWSf0hO8UC1y2SoTEMoApN4BwdH8m1pEpdoQ168lnABBBDkgDDmR6QTqB07e9/wArK5SN/SEl/tFEm1pVRKgSz00p7jzi8b3lDDS58C3ELbJxv9YEnTHO/Pz+UET1MMH1PLe6QIUkB8tRh46Rqjg54bsM+gWCBtqZl+WUEhIPeAKQDUu4KSTTn6wLaLpUXQql6uIxWS1aOx/1aQXbJ7Yb5wBHZQp6+lspVX6bKP8AaU/kX/o+8KJPCjo5r3Cjzi6Ow3uzRfJKrod8X0w+YijinFZci5fJHarEtNH7xwflz5xdPC0pAlhN4UrQMEqwbDvXaRnFcyaWXJQ8sfiYtMuOCOV5hQN3uUeezosHcugm6x+O8JWuf2y5RuAXD2ZddwEqer4kv0xwjf4EbPcaRdbP8z/zA1MTRPn3g8sXSR3ioAt3XLBwalQb+XGK+IcGQs30ky5grfRT/UM91h6TKYEuzx9+iiygxri8CSdzlCcfSUJlypBuLmKIATgxAClHRhqPrGxYrKJUtKE4JDddSRqdRGbwuwzBNVNnqClMEJIwu5nqfeNgb1ijqjS0MaZ3Vo3S3sxWtBPIiGtU0pSTdJNGFQSSQNOfpAy+KoBIZRu3gWGF0OSDyH6PSOcjU7sH3TK/tmYKzLA0qfqfWLJneSQDiCH0LefhGNxSySLUU30KUZbqBZIxozkHTDlBY4sjEJW5qaAYucz18oJ1TCyKsUgoSxL1dq0oNSTz8Yv3v7wLZ7chaikO9atQsBWhpj6dIJPPz3jDVHHO6AEWTpHgd+UI73nDjA5j7jyhhsb+kZogQsozkBSSkh0kMccDRnFRFEizIlIIBZLkkqOpzOeQzyzggaje+cZXGpylKFnQBeW14kEgJBBLjo9Q4cM1Y56pbGsjsCYcFLhcwzCqb+B2l9B3SoPUO3L4jiwYm12VMxSCX7hcc8HBBocBXHmxIN0pCZaUoDAAAJDhzl484klHOJ804AMzNyjIypgZZfL2iu1WZEwXVC8nQuMiMjoT5xMFt5QjveUdXONj0SwhpXD5T91DZNeXqFMKsKgHr1LtZ+GSkOEpYEpoXI7pKhjX4iTV8hgAxR2RFVoMx3DKDVSaHwOvWkTdV0NJIlECTEqEixIQXQkJOGJNKankPKLj5RCRakmjscCk0P38IhPtiUuCJjg5S5ivIgVEAAObqaZ9/RHS6YhXivSMTi3GOzUqWEUShJNWUoLLMgNXxzpGobakAlld1sUKS5L4XgHwjHtNoJNfiNeg5aGC2A4Utzn8+gSVWP0agYhDzAxI0MRhQo9hjAxoa3AXE5xcZKUKFChkF1MxbB8d65eMBTuFIW5dYcuWUQcGbp05vBhIehYjEPrrmMM+cT3v7R5OXdy7lVZLOJabqXZyWJf4iSQNQ5ppgMBAXFypbSUBJ7QELJUxSkvW6xJSWIxxaoxGkTrv3jP4bw4y1TFqVfUsjvYUYYjAHTlE60uhg3yi2BdHS5YSAkBgAwxNPH5/OEpMS3v7Q3TfvDuAAEDuWQ3D5RQkhRdy+JOOPxc3pkGELsZhd5jVSzEgAJUScGxFPKtHJW96RTaVFKSU45BifQVMPL9V7pYACo7OcWeYA2LClWejaOx9NVcnhyVpNKUzD18XAbxejRfZphKReDGtGIzIFDUOGPjFw3vOM3fiiqLKZl3+IQTTDLuh/wDmvZMzRekfpvGGz0aH3se0KOkZRQxlL7S8Fd3/ABqAZhS7gag1J/FyEEHTDekSUaV5130hh5jflDPMw1KBCjMWAHUaa7xgfhtoVMlhak3XcgOCwOB5U3lA3EQJsxMgpCk/Etw7EfC2WruC7gMyjGkBpRsNA3yjn1y8n+rU8WVE6yBakqc90gtSt0vo/KjUJggDwhjzH6b0iRw65/Ifryi7C4t6XvsSQAbKFoReSoYOG6eFPRoCXYyED+IoXQe82LAHWjEA05jN4OPnv0hwN7oYHWd3JsLETOSySbRMFHUCC5DkOWLAUy65wcDN7Zu6JQTiQq8VVoC7ABhji50gpUpJcsl8HIHlr4Q91oR0m0SFlTarIFlySCNPbLwjFtnBloWpcpEuZfmdoq8q6XuqSQ7EFJJJyzHOOgflGdxufMQECU7KUyykBSglqMnOrVakPQcKbi5gznt/8S1XHTe8LIssi4StQF4hKSAXT3HYOw8aYJAq7lKLkk4mGC1XU3wymLhm/EWJGRKbpIy9IUd1CmY11Ludn0HcFz1KuqNNgMJmhPDwopzcdW32S65yk8KE0KB/J2LdDtR1k4UqVaFTjOWtKit03llPeLgMVlIusw7owjYUq8khBYsWwcFqFi/1h5JoNG+dfGGVJBwofT7R54qAi5wuuEOiatKgFKlkG9iQFGvdGQ/LlnDXpwb+75ly45ZV9jBM6zpVRYf9QX51SDAs7hssB7pOIopWBL606xm4krFK2W8yUXpgDuXZwkJSCokqIITQUcgEkCDyNfPeMVyJQSLqR3Q5bqST6nKLN71jCHGVkt7+8N8t5Q58t7xhN4b3hAdcwskQ+/rAttmKSnuhyS1UqUwYk0TXIDxEFE7G6w3qN+XjBMBwMXWMkQmlqcB8Ylvf2hil4YP1gSW5FuxFQtE66HGOHm58RV4FXxNKUFSgaaOQTkH/AA9TQcoa3WhKiEhSSU/EAoEiuYyw9YUqwIWkGYgKDuHGHTr6tEHF5Nt0oPSVfAbHcReU9+YxL4sAwFa861DtlBSe07QuD2dGPc0Bxe9jkQ1IKO/0hDe/pFKYDf4wARF0XXunSPEb24iKFAuUkHViDiHy5ViXoR8/pGV+5JYupBWEpAo6T4gkYuSSc3yDiKuMLBaIWLzEgKNQHr1bHLLSJqDY794zZ3BUKSlJUtkoCKFOACgHdOLKPLlBVhs3ZghJJdRVWpyy8MsycIXqiBlFEnTT57pDExCdMupKgCWBLDNsgfeAZ3EQ3wqFCz0f42DakpIbF2gwWtgLC6mq0AqoqoLY5sCfQjwIgS2zzeJ/L3RyJevLPyEUITKROUsoVeKlAqYF6S0tQOxCQQNXxeKVzgRn8VaYklgQ2OesT5uajGnAMnwx9VV7g1h05iFU0NdiUNHsry01YV6HhRlkoUJoUZZdWwwFGpy+0K63iPTD6whz+vtDg44ZUr4Zco8tzA7K7pUAqGnglJuljlUjqHFQ4pE237GBOwV2l5+7o5/KQzYYkHwEASMnuQcrbJKKUgKJJGpKvMmp6xcefnvH5wOu3ISsIUoBRDgH/MaafCry6QQeXlvGNzrTJCIbFkIbI80TXDAYNWqSlrz0GBZsucF739oQ8t+kI+W91ENJIGpAADCY8s8t4w48t7xhuvnvGHhGX6SYpQ5554H59YB4gkun+JcosAOoOo3WJajDXmNYGkie/eny3ZVBdxJJQwKOj0f60QhHmxJdRcl36By55isWJpA9gK6lUxC8B3SO6WchwBiCk154CkW2uTfSUvdfkW8gR6GEeATqJg4QwLBW+kSHPZ+sUypRSAHc6swNchVhk0Dq4gypgUlpctnVVySBUJaoxr/LEg4UrP454psq+1zwhBUSmmBUq6LxokFX4XLCsDcJs6u9MWGmTTeIqWDBk1zDYiFapBmlF1Y7MHvDVnB73o2TEu4g4AYYNvDLwgN/kqathhHASJiCpjEBqnIRM8/PeMVplVKiXyHIbp4mKXcZCUq0n9d4xTaJZIDHAuakUYjEVFWOhZojPmZQ0u0EY+cEHU6U+kwgrVImpQ/aJo7htaD5/LxDtYIu1/C+mJJHo0a1vXeASDVRA34tGPbJl5ajk5A6A0h+TdLlDuAA+qSvakO0qmGhQo9NcKUImFDKyjLJr3Iw8PCgrLqx9R84bfoYUKPMXckrAxVZvxf4jChRE/MHcssLjf8AtA62f+ufHQKx3zhQo4W/OPeqHCsXifD5RAfCP8RhQo9F/VPcVMKqyYL8IIRj4H5QoUFuAi7KzuJ/Cr/gTfnKjkpfwK/xTP6TChRiiF1nBcJn+Mf9KVGhkOphQonV27wgrJOJ6Rj8d/8ATf8A2Ef0Lh4UJyv5RRZlE8M+A/8AEm/9VcGZJ8YUKDyX5Q97oOyoSvhPhE0fEOsKFFKXUb3IHKCtHxHw+QilOP8Ar/rENCgUuoF0DCdP95L6xkzfiPU/OFCin/z/AJlXvH2C5+WYb73UIUKFHprhShQoUZZKFChRll//2Q=="/>
          <p:cNvSpPr>
            <a:spLocks noChangeAspect="1" noChangeArrowheads="1"/>
          </p:cNvSpPr>
          <p:nvPr/>
        </p:nvSpPr>
        <p:spPr bwMode="auto">
          <a:xfrm>
            <a:off x="307975" y="-16764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jpeg;base64,/9j/4AAQSkZJRgABAQAAAQABAAD/2wCEAAkGBxQTEhUUExQVFhUVGBoYGBgYGBcXHBwYFxcWGBwYGxsYHygiGxolGxwYIjEhJSkrLi4uGCAzODMsNygtLisBCgoKDg0OGxAQGywkICQsLCwvLC8sLCwsNDQ0LCwsMCwsLCwsLCwsLC8sLCwsLCwsLCwsLC8sLCwsLCwsLCwsLP/AABEIAOEA4QMBIgACEQEDEQH/xAAbAAABBQEBAAAAAAAAAAAAAAAEAAECAwUGB//EAEYQAAECAwYDBgQDBQUGBwAAAAECEQADIQQSMUFR8AVhcRMigZGh0TKxweFCUvEGFSNishQzcoKSNFNzorPSByREVGN0k//EABkBAAMBAQEAAAAAAAAAAAAAAAECAwAEBf/EADMRAAEDAwIBCgYDAQEBAAAAAAEAAhEDITESQVEEEyIyYXGBkcHwFDOhsdHhI0JSYvEF/9oADAMBAAIRAxEAPwDtIUKEugfyjvXGoKNeQqfb6+UMznmflCOh8YlL11ghZSiSEuQHAfMxGCrLZAsFlAKyScxCuMC6IEprTY1IxqNRh9ooQC4bGCpc+ZKLEU/KcPD7RoWOTLV/ECWxocOZESc8tbdOGAmyew2cEDIXg7ckk/WDyd7+sc7af2g7GZ2YluLyKVvK7QYp6AeekbXELOVy1pSWUQQkuzKyUCNDWPOpshxJ3hWZUa4aRsiAN+4itE0E0pvWKF2LuICTcUgUIqzs9TVzWp1eIGxrd+1U5bIYDHPM5xVURrb+0RWHxw1+8BmxruqCppU7MWa6zZPqOlcxBCpZBJScct0MTcNRhEIC28GQubLmqDqlfCcDrXofnFIuXqmY5UoMk6PQ3RSpLPWojWRPGdDvxETxff6wCIIARvusmT2anZU9xWr/AIa0yct6gUhIMsC5eW+V1lMLhQwOH5jkXVGwTvf1iqbaAgByHPwg5npyxgg9MjsHqlNhKx506UqgWtiRmefKg15mCmCE3EE4MVGpLU8vnE7zJ5qqegP1LnwEDpib3qRcrTdUwWAaEBRAJAIYgvikjKITJIFClODCgYpOQphyhiYJlEBPfql6DN8yNIUGbIShkpADAAYMwApsDyiMtAGCUgDBgA2UGdmGolxqh3HUEwxSlBxvEeQPPUiMQeK11Gaq73RTC8cycx0GEQlIcgRWTWvnB9klsHOcKZcYCLRJV4DcoXXfjCPmN+UP037xe3gFZLxPkPeFDty+fvCiPxlPt8kdJXKoS8TZ3cEkFsvm7Fh8y0MRRmcuKNmcK+vnzhTJr89CxFKg58z5mPYMk2XGIAVBTVvWJxFAz1iUWKmpyUOQHAfMxZaLKpGIpqMPOLTw5d0KFXq2f3iFntikUxGaTukT1T1U8RlWSreWuzBfTzx84Ln22WJYYkJcJLCocszbwMD9lLmfAbivynDwiHCpKZqwoFRTKyYMV3nCxnRj/wAuhEcHLHgNDW9Y+5VqQJN8IyevvBqXaDUfUQTZZ5UWUOpH1EXTZQVj55+f0MKTJuilXqfp0+8RZTLIE2TQZlTUrM73oYQFOW9uIR5b94z+KzCQJSFJCl9017wScSAXyfwfBnDVKgY2VQCUchQNQccK/IxLexFVls4loShIokbPOLT6b8ukZgIbfO6xUVgFnD8/v9IkBFcuWxoaVpz+sWb2YzL9JZU2qbdSVDEbygGfMvBBNKHDPvNmMDdHnzjTVDTZQONd+kAudJLBfj6JXNndAhN5IH4k+ox8xFQSWJamsEKshcNrDT5qVHvAhsCB8xrEbHOVMtjKoQgqIAzpErRMrTAMBri2GpJ9YsWyA4LkimTA08yPnAM2/XupUCQACQKNUl+fXwgxshCuk2pCVOVAEOKPjgHbCuuh0MXyrWCSCErahpUGox1ocYFQCaXEuSp2CCCEglOOBNOlfGBk3gxSE95K6XS5SQrLnnzOlXsAmWnLANQElPRiPL54QUOW/eBeG2US5aED8KQnT4QB4YQSrTe+kZthq44VAISHkd+UJXkd1hzs/f3hD03t4DmyRT8T77Ue1Udkfzf1e0KLb419R7QoroatJXMuDnqHdmrVsaHWuesVzS9PtvWIoGmAoIc46MH5aR6jWhq4i4lSESSkmgiRQQaqSBmGGQDh2x+I+UMm+AQFoCj3QQMyARkWz8ssShqRsmDFfZratFBUaHdIPC5U7Huq9fA5xnrWVqJdABYh60ZWmAJbXA9IonAJKUlQKiE1SFEOaO4DJBLs5DxMlpN7FNBA4haKeGEKKSQzYsDTmDSuHQmNKyWcISwrUk9TyegyAegAEPZEFKWepxep5BzjFvpv03hHnj+R/OnuCu0aRCdOxry5wz+e/KHVod+/6wxOu96GLIplc8q735xncPsKhMXOX8SqM+A0cFiGYBwDQ0jRA8c9/aHHLfvEXMD3g8EZgJb2PqIHVagJglh7xF7k3M86+UPbrWmUgrU7DIYk6VwO6QNwqzgPNN4qmVBUxVcyHP8ATDCFqPlwpjx7kQN1oem/SETrv3hfLflDdPERVxgWylSAprv0iRxpCTi+lfLnA9rn3AKByWqbo+R69HhmtgQECYuVcaxCbIB39YeSt0pORAIfGodortc4pS6Q50L6HEAHo41hBS1WdkolwAWYq1g3gtJR2Ye8cCm+pKX0JAS2ZfDOEJwdjRtfKNMoExIvAgEYFxiNcRTI5GsZf7pMoLulS03aIVVlUY0yxdhhgDSOWHMnUJHHdBzA7ChYCQQcyQ1CauAK5VpGjKlArU2AJb6RRY0p7NKzLXeFAHAJIeoGAqKPqIq4faAgdrMvpE1QShCqkACndS5BoXz1ALvStWpvIjfKVlMjK2SdfPf1hk73lCzpv3hem/SKFwu/Ye/0qdiQ5bH1gIyJoPdmBgX715R/FRy5GI1wg7rveoiiTbAslN1QZ6m6xZhRiSwfMDOGo0yGknOSg5wmEB+85n/upHkmFGh/Y5f5fQe8KKLLmgIicWLEHIhxSsVybUlTMRXLPyixZwMei0h2FxEEK2VLCiAyQzkPQOXfPE84mCUOlUksC4qalJLf5brHRyqELMSm8llagYjqIeXaSBdIvJ0P0OIiT6YdhO10ZVQkhu7LVSgBrTmffF+VDbBYLygpQa4zYO4OAJD+4aJ2lKZSRRZKiwSBeJUz3aDR66AmNDh4WJae0AfQUYHLrrj1OJ82pWL3GkzzXQ1pyUT1xhxr5dd5GGHKu/TrDnlv3ioEJkwG9/MQPalqDXHNasAo4FgxIBBLP18QQT4b9Ij18xusBxgLBZ4tM/u/wR/NX+VywGHePoYLsk1ag8xFw5BwrMiuRwB/zDSL9708YXTy39I1mhFUWuypmABYvAVFSG8RUReNj7e0Mnf6xVa5JWlgbpf+bQhu6QRjlpApsEyclBxtZXb2feG9N6e0RlIYJBqwAfVgK89Yn679IAuZ8lk/XPPfhECHxYj0+0SUdK8tfd/rAtinqU95N3R0rTrRl6U5V5Q0FxtgISBZEk4l+r8vQxFKwRQjz6Z5YjzjCstktKbTaVzlPZlIV2abxVmCGQmo7r4eEXTTLNZkqYVKupJdTFRqwUTWo0gvGyIW0DveMLe9Ix5cqWogdgsOwreADAg50GfUk9dWTKCEgJDAOwfUvico1gFln8UsS5qkgFkOCqtaPrRSau2ZDMRgrXfSpS1JCkS0js0hnvdfiBemjAYvTSG/0hbH2Mcb6AcJ3KcGFzVhKnezTLzElctZqxZyatiKKZw7FmIjO/bbjClNKReKRfcA/GtN0IQSME1UWNKciB1U7hyXKkAJWUkOKM4bAYUzHUuwjN4vJSLKtNoULygQlQDkKDmWoO5JCmVX1jnDHh2jb6JKxGgkmFjf+H9rmJUtC6ISl1JPwpmXmSU5ALS5IFO71ftJV2pS1cSGr1OfjHm/BP2etE8JUVFMtRvKZj3iWVn+EAJB/lEegcMsKZKBLS5AzJcmO8O0sAm5UqEFgOUXXT0V7w0SYcvI+0NG5p3+j9FaVxM+yA1w6bxiKpxSS4JGgZqdc88c4OiCpceiacXauUPmxTWS0PVJqNKRqWdd51KS6k1BSC5PNIFfDlGPLsyULCikkl7qQzqoVHFhgCSXoATlGtZuOJZ1JSU3O0UUqKimWFFClLSQksFJIN1yLuEQr1X6SAL8VRlMTOyI4TZVuqZMUSSWTiEtWqQ5YEYA1He1JOmFRIct+8Jnphv0jkp0dA6JurEzlOPLTeWkVSrQlRIBBId/AkHrWJqG94wHbriUkqV2blLqe690lTK1T8TjmajGH5wDrW+y0cEYT4gb8IdI3v5iAEz1Sx3+8BQKSQ6iTgxOVXJIwGLwbLWFAEYEAgsRQ1FDUQQJOryQUhv9Yb0aHUdfPeMIYb2IB6To4IpHe84Yne8Ife9YYa4b1gvOw3QCcDTy3jA1slKVduKus/41JrRsMQNDrjBJ3+kVTLQL4llyrVjiBeIfDDI6Q4lolowg6DYqw8w29Ifrvx+kL5b8oHtaVn+7LFlVpjd7tCC9a+GBhWiBdFEeu/SEOW/eAp619obhSA9ASwajj4XfGrthSK7RKnqlteCV3iXQ3wlKmd6GpHkIDBN+KxWjvekMeY39YhJcITeqWAPVq16wNKtwvLSq6lKHLlWhA7wYXeVYJGoxsLlAuDco0nx36RXPnJlpKlKCUjElh88Yw7R+0BWq5ZEGarAqNEDxo/i3jGDxizTjMCVg2ibddaUm6JQUQzADvdA2WIciAe55JYJ+g81ynlRedNEau3+vnv4Lcm8cmTjdsku9rMU4SDyf6+UATuCldoSiZMVMmHvzVZJT+UDn9RSNqxcUkIkdwgCWn4cFPoxOaj64xVwmz0KpiiFrImzDgAmt1BJw15OOT9FDkvNtL6ovwPE9nZ+EPhtZmqdR+g7h+ZWwmWEgBIAAyGAH0h4GVaVJUAsFlEgFIwdmetRqccKYgFpUDgRQsWqHGIpgYiaUmV2gwovzEKJXd3h7woXQfbijK5/h60pWCvAYdecalosCJgdNCcxgYwYKsFouKFSE55+ketUYesCuNjhghHS+Hd0AqIWFFYUlu73Slw4YuCQQRgT1gGV+zKU/kqlSVFEspmKQsAKQZi1rNws5Aatcaxuorj1+2+cWR5rHuqEum2y6gABCHQmtDnUHdYBPGJgTWzzHYGrU7qFZOcSRTTDFj7ZZ1LTdSooP5hiwxHjusAzLJPdR7ZgVEhmN0UZNUVHXQ60aCEyOsdov3gzFJY82AN5L4jRvSFa7KiYkpUHBdtQ4KXSrFKmJrzxgawSpqS8yYFhiLoSlNHUaMkH8tHOBxxjQlgKwPv8AeJuJLdJ3WwVlTpE2Wp5felskdnQBIHxBm7wVWuIIzdoJsvE0LAxS5KQFNiGcAh8CW0emMaKUN8RA+XXlAnEOGImMVB2Zq4jQ5EGoY5EtjE9DmCaR8FpByrRsb30h97PvEYcrGe/eLUzscoFJWmG9Ifb7xhh6b8occvLeMFl+kgk/iN+UVCQkqvt3vsRhgaEjWsY3HuPiTNlyUrky1KStapk5ZTLSEAMhxW+p3AegSo1Zjo8H4km0SUTU0voSopzSVAG6oajDKKaXzOyFkbvekUKtKSSl6jFhhl0NdInaJ6UJKllkjE7+UQl2ZDlQD3qnvKIrUkB2DmrphSWmWlG+QoqJz7w1Hv8AQwwVdBIIKRUg0bmdOojLt/G0IVdkvNmH8KO8PEihHKMjiCJqiP7TeF492RKo7VL4/XwhdZcdNMSfe65X8qE6aY1H6DvPsrXtX7RAm5Z0qmzNB8I6qzHpzjPtvCp80o7eYCoqpKBYJSaEjJxi1aA1jZ4PaLOJZEkBN0d5OCqfmep6w3CCqatU9QYHuID4JDPUOMhye9HNWpPDubfk7bLN5ManSrmf+R1f34+SumrRZLOS3dQmgDAqV4UJJjL/AGU4cp1WmaElc2uBCk4gpJIcVFB6QTP/APMWgIFZUgurRUzIc25c43Ejm29Y7XMDWhg8fQeq6WwBZBWrhMqYoKUgFQOOBLat8Qy84InSwoEHOhq1Oo+sWE+G9IpTaUlRS5cVwVqR8RDGoNHjPc9wAn9LWCHkyVyQq6SsUuozBcVduvkOZi2ySkgXkpIvgFiepHzPnlBPy35fKGHLy3jCPP8AUbohNd5nyHvCiXh/V7woT4en/kI6iuUgyzgIT2ikqV3kgBIc1LD38OcDyJd4tgMSdAMTFyJyFq7S6Wl91ANUk4pWBgGamLggnKOjl9YgCk3LvsuegyTqOy3kqicA2fiCVUULp1y9x6xPiCZnZkyWvY1q4qaZKJLDEYmsc8OpN4gea6LFGH7xE8970gFPFEpIRNUlK2BIcMCo0GrkVpShyg8HTfvDMqtfhYiFBaIqVJIqCT5P94vHlv0gTiFougi7eUxUlL3b5SCq6KHEDKOblDWOYXOtwTsJBU0pJYknOnl9ovBLNlpAdhlTLypkwnvMAkEEJAAborHPTwNKd/aJ8npECRPr77MLOdKQVFNrs98NSheofDUPFhhCOkVSHAe/JIWghNKTdAGSQAD0DRC3WpMqWqYrBI8zkOpMXpL728cjKli1TylLBCO8shi6lNcCiMSwHrHXQp65cTYXSOdEBbPA7IQkzZoeZON4vkPwpD6DIw9q4IkqMyUoypmN5OH+ZOkVT+Ky7MCJiu8S4QklZq5/FgOR0ECFNqtWJ/s0o5VvkfP5eMTqcs0PJaZPD89i5n8paOg0ancB6nAWdb+NqEzs5xChLPe7NheUkuAXGGRypgXg6TZ7RbBemTBKknBEs1I0Jq3j5CNXhfBJUgEBLku6lAEtphh7mKp3BbpK7OvslZjFB5EZbpE6dFtUl1Q6Sdhjx38rIGjUq/NNv8j1OT9EZYeHSpAZCQnU4kjmTiIA4SO2mrtBqhLy5XQUKuRP1MD222z1p/s5lFEyYWKhVFz8Sh4Ru2aSlCEpRQJDDw58+frHVoFFhFr8OC6WNa0Q0QFj8f4L20yTMRKkTChZK0TXAWChSQ7Ag3b16oPwiBrL/arLJEq6JrAhC0A913ZN0ubqXYPkA5MdKB4GHPPPPl9Y521iy5Ek4B2TwguEWESZYSfixUdVHGLZslfaJVe7rYXj/SKKNBUnM8oJHpvyhttvGKaiLoESmPmN+UQRZ0hV4Cp5k48sH6CJp1w3rCbf2ibDl3uESEifDfpD72PaGHPz+8MtTA58sK6VwJgNNi8+wipePqfaFGP+/f8A4J//AOa/+2FEfi6aOgqVisoKC5a8Kkc8BUHxpnFsyw0ugsSStz+JSsS+r6U5RicN/aAqASChbS1zVIKTLUEoWUqAUZigVi6SAwBGYjpJLH4S4NWI+n1FYsGE1DUdnbuSCzYWPNkqSWIY/OCzaTLZCcqqzBUcR4YecaVzSoGR1yY8ufKsBrsYJpQ5gu8VlaFJSJdoRdUMMnqCQQ6TlQkdCRFIs0xC5aZZHZJDEElxV2ut8IFAxoboZniS7KJaSsrKLoJJoQAMXpUQWmdQHEEUIzfSOStTY53A79ycEqc1ZCTdAKmN29hhSMuXJu3rTaCO6k/EALqQVZAkVDUBNc3MaiKh9d+MctxZabZak2UAmXJImTVAliRhLprga/JoUUC52qodvLw9yUZ4LpbFNvISpim8HZRfHnmOrZRf6b9IxE8Pmyf9mVeR/uln+k5bxgGx/tik9n2qUo7aV2stKZl9aQClJRNBSOzmOrCodK/ymOvQ2nTBaZHvZJMldELUkzDL/EkBR0Y+j+8XFMZcmZLs0srmr7yy5KmKjjdDJxIFCQTV6tAP7ytFppZk9lLNDNWzn/Ds9RHK14Il2TeBlRq8pZTOkXPAXP68Voca4omQgkkX27qdTq2nOOf4ai1rl/wgZaVEqVMJF9ROYcimGnWLuDcISq0KUSZglUK1VvzPYeOA1jrLu9+EUdTqtEHBuQM9k4+ijzdWv8w6RwGfE/hZnCeBypIBa9MzWrvF82fD5wSu1pCiA9MaFsWocDUHyggwHOspBJFX+ug9olNOIIxuOPauhtIUmxTEBFJnAim+ukWxjqQ4IOfT60gywhk3cg7YZkk4dcooKsMvcpmukwix5b9IR5+e8YrmWhKR3iBkHLeUUcUtRlSitIBN6WllYfxJiJblsWvPjllDtbqho39/dM5wEkoyYphqMfYcvvDILhxnVvtGbwjiC5hmhaQFS1hNP5pcuZVlKAIvNRRFI1Bv9IOgip0sgfdBrg5shL0Of67xiKtMN6e0OTr57xhh5jflGffoohCcQta0FF2WV3nDh6EFADkZMVGv5YG/ekx27BV26/4nvU7rXWBIwrmlyKtqjl5bxjK/sdoA7k4JcrLk3ib3w1Ug3W09YJg9FEK+zW9S1AdjMSCSHUGwF4UzBDeJZqQ/ErKZouOAk/FrQghiXFNCK0qIIs6FJSy1XlOov1USA2gBA8M4vUgipqNd/WEqAP6CwtdB/u1Gh/1/eGg3szofIe8PA+Gpf5W1FZieEIYJJUpINEEpCaC7W6BepRlOGgyYhOJ7rVJwA5l8OsWQFaj2iuySoMP70XSe6QCADgD8LjRXgbNBgAoI4nx5jPxz/SIq1xbfh8usOBkOjcshziuaSXukJUBQkEh2LOxBZ6kP4iA50AlZZ1sAnr7JKyyT/FSARzHeGYLaO+qY0ykYYZNhTlpAnDOHiUD+ZVSaHpkC2dXqTU4wcTrvx+kc1Ok53Sdvt6JieCzeJ2jsJalvhgMyo4Bs+oiHAOG9kgqUP4s035isyS5Y9H83gWfNTNtDqUBIsxcklgZn2+nOIzePrmqKLJLKzgVqoke/i3Qx21XtptDTk37ewLmqcoZT6xvsNz4LatU9EtN5aglIzNPTF+kcbbEotx/g2ZIIVeM5QCCFUxKMSwGLmmEbNm/Z28q/aVmcs5GiRybP0HKCuF8bkzSlMsEXklSaJAKQE5AkpopJAIFDhHI2nUqElvRjhnxUSa1SNR0A7f2Pjt4LIHAZkpQmKAtLCoVecNoCS/r0g618dSqXckuJqyEBJDKSTRzlSNxdKksNcvOKUykFQmMkqaimBp1z/WOinUp0wA5l+I3710U6DKYhn7TcNsYky0oFQnE6k4nlXwgrp5enjhDDf6wl6ch7++EZ78uKqAos+9+sIiJbeFvekTFMR28UZVE2UD1iyWwDRIh97eImIQWEu2Hv9IwFCfZwtqmmjPXLngOdImpAIukAjQhweRBhP94k+RjPqFwa2YMraRcoaxqlupKABdNQlN0OQMKAGjVEPLnr7RSSnujO6sV1vHukMRgddItlWZKXKRjzUcycCaCpNKViTkR1FzaczjipgEwn6eW8Yfe9IZO/uIdR137wjTA1FOoqD0O98oao5j188/GsTA3vCITFsPfdQMYw6ILnIJjPAf0G8IUm1AZ3eRNPPA+hgUne94xVNNDmBi3y39Imxjmy/c+wE9sIj95S+XkYUYt0/kHr7wo3Ncu/5+qPOcn7V0UiaF0BrocfvukRlSggEvWpKjQ4kuWoMSaMHJwh5VmCXOZJbkn7w9olBaVIVgpJSehBBY9DFmGWgqV91zSf24s5mXLqwn/edxmYG8UPeCWILs7FyI3xOSolF51DHyBoc6ZYgCPKeKcN7GeuWtRvvdJADFBlJF8DmlqZLLYB46my/tStSSnsnU10EUJSMiWNKYePSIqAg857/K5viAwE1DHvbiurVelh3BSMXy9oxOJ/tUn4JCStau6+IBNAzfEXbJoHlcImzEBdomFctILS5alKqGABNeeDs2MF8FkImze1QkJkyu7KADAqPxL59c3EVpse+T1Wjz/SnNar1eg3t63lt4rKsvB1JP8AGlzV3QFhIe46rruWe8xr0zEdJY7dVEsWdaEkt8LAC6C5DNjTLXlGoIR/UQIDJdv9SumlyenT6ovx380gc/I7+sYs7gnZyj2CphXLkrlyQVDuXgKCgq6U1JLRsIzY7659Il6b9IrSc5g+6d7A7KxuHWabemBV9KFJRdvKvd4FZJAKlZXerYRqWaSEJCRgH0GKirLDGK7V2rpuBLVvOzkOlmJzxr1zaBTOtTA9lLNFOHDghPd/GzE5OWbGrjc4XyTgrNphq0JhugnQEtrFFhtN8EkJoSKKvDq7CuEVKM/uEBLlKb6DdupVioioVSlQo0yMSskyeo/xEISmmCrxqFHF8u6MKuSImAAIaE15yjRvecU2u1JlpvLN0OBniS3URY0ZImidMCgtRlyz8PwgrBoQcSkd4MWwo4MSq1i0QMlMGrXHOF189/WM/iduIARLczFtdDCgequ9Sg55iCp84S5ZWojupclsWGmfSNrbMbNWhUWq1tMRLSAoqJvVa6Bmefs2cFhOUBcHluDNUlKVzGJuvhk71B1y+cHTpyUAFZCbxYHmfTx6wtKnrl53+yxMWSf0hO8UC1y2SoTEMoApN4BwdH8m1pEpdoQ168lnABBBDkgDDmR6QTqB07e9/wArK5SN/SEl/tFEm1pVRKgSz00p7jzi8b3lDDS58C3ELbJxv9YEnTHO/Pz+UET1MMH1PLe6QIUkB8tRh46Rqjg54bsM+gWCBtqZl+WUEhIPeAKQDUu4KSTTn6wLaLpUXQql6uIxWS1aOx/1aQXbJ7Yb5wBHZQp6+lspVX6bKP8AaU/kX/o+8KJPCjo5r3Cjzi6Ow3uzRfJKrod8X0w+YijinFZci5fJHarEtNH7xwflz5xdPC0pAlhN4UrQMEqwbDvXaRnFcyaWXJQ8sfiYtMuOCOV5hQN3uUeezosHcugm6x+O8JWuf2y5RuAXD2ZddwEqer4kv0xwjf4EbPcaRdbP8z/zA1MTRPn3g8sXSR3ioAt3XLBwalQb+XGK+IcGQs30ky5grfRT/UM91h6TKYEuzx9+iiygxri8CSdzlCcfSUJlypBuLmKIATgxAClHRhqPrGxYrKJUtKE4JDddSRqdRGbwuwzBNVNnqClMEJIwu5nqfeNgb1ijqjS0MaZ3Vo3S3sxWtBPIiGtU0pSTdJNGFQSSQNOfpAy+KoBIZRu3gWGF0OSDyH6PSOcjU7sH3TK/tmYKzLA0qfqfWLJneSQDiCH0LefhGNxSySLUU30KUZbqBZIxozkHTDlBY4sjEJW5qaAYucz18oJ1TCyKsUgoSxL1dq0oNSTz8Yv3v7wLZ7chaikO9atQsBWhpj6dIJPPz3jDVHHO6AEWTpHgd+UI73nDjA5j7jyhhsb+kZogQsozkBSSkh0kMccDRnFRFEizIlIIBZLkkqOpzOeQzyzggaje+cZXGpylKFnQBeW14kEgJBBLjo9Q4cM1Y56pbGsjsCYcFLhcwzCqb+B2l9B3SoPUO3L4jiwYm12VMxSCX7hcc8HBBocBXHmxIN0pCZaUoDAAAJDhzl484klHOJ804AMzNyjIypgZZfL2iu1WZEwXVC8nQuMiMjoT5xMFt5QjveUdXONj0SwhpXD5T91DZNeXqFMKsKgHr1LtZ+GSkOEpYEpoXI7pKhjX4iTV8hgAxR2RFVoMx3DKDVSaHwOvWkTdV0NJIlECTEqEixIQXQkJOGJNKankPKLj5RCRakmjscCk0P38IhPtiUuCJjg5S5ivIgVEAAObqaZ9/RHS6YhXivSMTi3GOzUqWEUShJNWUoLLMgNXxzpGobakAlld1sUKS5L4XgHwjHtNoJNfiNeg5aGC2A4Utzn8+gSVWP0agYhDzAxI0MRhQo9hjAxoa3AXE5xcZKUKFChkF1MxbB8d65eMBTuFIW5dYcuWUQcGbp05vBhIehYjEPrrmMM+cT3v7R5OXdy7lVZLOJabqXZyWJf4iSQNQ5ppgMBAXFypbSUBJ7QELJUxSkvW6xJSWIxxaoxGkTrv3jP4bw4y1TFqVfUsjvYUYYjAHTlE60uhg3yi2BdHS5YSAkBgAwxNPH5/OEpMS3v7Q3TfvDuAAEDuWQ3D5RQkhRdy+JOOPxc3pkGELsZhd5jVSzEgAJUScGxFPKtHJW96RTaVFKSU45BifQVMPL9V7pYACo7OcWeYA2LClWejaOx9NVcnhyVpNKUzD18XAbxejRfZphKReDGtGIzIFDUOGPjFw3vOM3fiiqLKZl3+IQTTDLuh/wDmvZMzRekfpvGGz0aH3se0KOkZRQxlL7S8Fd3/ABqAZhS7gag1J/FyEEHTDekSUaV5130hh5jflDPMw1KBCjMWAHUaa7xgfhtoVMlhak3XcgOCwOB5U3lA3EQJsxMgpCk/Etw7EfC2WruC7gMyjGkBpRsNA3yjn1y8n+rU8WVE6yBakqc90gtSt0vo/KjUJggDwhjzH6b0iRw65/Ifryi7C4t6XvsSQAbKFoReSoYOG6eFPRoCXYyED+IoXQe82LAHWjEA05jN4OPnv0hwN7oYHWd3JsLETOSySbRMFHUCC5DkOWLAUy65wcDN7Zu6JQTiQq8VVoC7ABhji50gpUpJcsl8HIHlr4Q91oR0m0SFlTarIFlySCNPbLwjFtnBloWpcpEuZfmdoq8q6XuqSQ7EFJJJyzHOOgflGdxufMQECU7KUyykBSglqMnOrVakPQcKbi5gznt/8S1XHTe8LIssi4StQF4hKSAXT3HYOw8aYJAq7lKLkk4mGC1XU3wymLhm/EWJGRKbpIy9IUd1CmY11Ludn0HcFz1KuqNNgMJmhPDwopzcdW32S65yk8KE0KB/J2LdDtR1k4UqVaFTjOWtKit03llPeLgMVlIusw7owjYUq8khBYsWwcFqFi/1h5JoNG+dfGGVJBwofT7R54qAi5wuuEOiatKgFKlkG9iQFGvdGQ/LlnDXpwb+75ly45ZV9jBM6zpVRYf9QX51SDAs7hssB7pOIopWBL606xm4krFK2W8yUXpgDuXZwkJSCokqIITQUcgEkCDyNfPeMVyJQSLqR3Q5bqST6nKLN71jCHGVkt7+8N8t5Q58t7xhN4b3hAdcwskQ+/rAttmKSnuhyS1UqUwYk0TXIDxEFE7G6w3qN+XjBMBwMXWMkQmlqcB8Ylvf2hil4YP1gSW5FuxFQtE66HGOHm58RV4FXxNKUFSgaaOQTkH/AA9TQcoa3WhKiEhSSU/EAoEiuYyw9YUqwIWkGYgKDuHGHTr6tEHF5Nt0oPSVfAbHcReU9+YxL4sAwFa861DtlBSe07QuD2dGPc0Bxe9jkQ1IKO/0hDe/pFKYDf4wARF0XXunSPEb24iKFAuUkHViDiHy5ViXoR8/pGV+5JYupBWEpAo6T4gkYuSSc3yDiKuMLBaIWLzEgKNQHr1bHLLSJqDY794zZ3BUKSlJUtkoCKFOACgHdOLKPLlBVhs3ZghJJdRVWpyy8MsycIXqiBlFEnTT57pDExCdMupKgCWBLDNsgfeAZ3EQ3wqFCz0f42DakpIbF2gwWtgLC6mq0AqoqoLY5sCfQjwIgS2zzeJ/L3RyJevLPyEUITKROUsoVeKlAqYF6S0tQOxCQQNXxeKVzgRn8VaYklgQ2OesT5uajGnAMnwx9VV7g1h05iFU0NdiUNHsry01YV6HhRlkoUJoUZZdWwwFGpy+0K63iPTD6whz+vtDg44ZUr4Zco8tzA7K7pUAqGnglJuljlUjqHFQ4pE237GBOwV2l5+7o5/KQzYYkHwEASMnuQcrbJKKUgKJJGpKvMmp6xcefnvH5wOu3ISsIUoBRDgH/MaafCry6QQeXlvGNzrTJCIbFkIbI80TXDAYNWqSlrz0GBZsucF739oQ8t+kI+W91ENJIGpAADCY8s8t4w48t7xhuvnvGHhGX6SYpQ5554H59YB4gkun+JcosAOoOo3WJajDXmNYGkie/eny3ZVBdxJJQwKOj0f60QhHmxJdRcl36By55isWJpA9gK6lUxC8B3SO6WchwBiCk154CkW2uTfSUvdfkW8gR6GEeATqJg4QwLBW+kSHPZ+sUypRSAHc6swNchVhk0Dq4gypgUlpctnVVySBUJaoxr/LEg4UrP454psq+1zwhBUSmmBUq6LxokFX4XLCsDcJs6u9MWGmTTeIqWDBk1zDYiFapBmlF1Y7MHvDVnB73o2TEu4g4AYYNvDLwgN/kqathhHASJiCpjEBqnIRM8/PeMVplVKiXyHIbp4mKXcZCUq0n9d4xTaJZIDHAuakUYjEVFWOhZojPmZQ0u0EY+cEHU6U+kwgrVImpQ/aJo7htaD5/LxDtYIu1/C+mJJHo0a1vXeASDVRA34tGPbJl5ajk5A6A0h+TdLlDuAA+qSvakO0qmGhQo9NcKUImFDKyjLJr3Iw8PCgrLqx9R84bfoYUKPMXckrAxVZvxf4jChRE/MHcssLjf8AtA62f+ufHQKx3zhQo4W/OPeqHCsXifD5RAfCP8RhQo9F/VPcVMKqyYL8IIRj4H5QoUFuAi7KzuJ/Cr/gTfnKjkpfwK/xTP6TChRiiF1nBcJn+Mf9KVGhkOphQonV27wgrJOJ6Rj8d/8ATf8A2Ef0Lh4UJyv5RRZlE8M+A/8AEm/9VcGZJ8YUKDyX5Q97oOyoSvhPhE0fEOsKFFKXUb3IHKCtHxHw+QilOP8Ar/rENCgUuoF0DCdP95L6xkzfiPU/OFCin/z/AJlXvH2C5+WYb73UIUKFHprhShQoUZZKFChRll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432" y="2564904"/>
            <a:ext cx="3707760" cy="370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916843"/>
              </p:ext>
            </p:extLst>
          </p:nvPr>
        </p:nvGraphicFramePr>
        <p:xfrm>
          <a:off x="564080" y="1693862"/>
          <a:ext cx="7764463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1" name="Equation" r:id="rId4" imgW="3949560" imgH="291960" progId="Equation.3">
                  <p:embed/>
                </p:oleObj>
              </mc:Choice>
              <mc:Fallback>
                <p:oleObj name="Equation" r:id="rId4" imgW="394956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080" y="1693862"/>
                        <a:ext cx="7764463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993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365792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Similarity / Distance Metrics</a:t>
            </a:r>
            <a:br>
              <a:rPr lang="en-US" altLang="en-US" sz="3600" dirty="0"/>
            </a:br>
            <a:r>
              <a:rPr lang="en-US" altLang="en-US" sz="3600" dirty="0"/>
              <a:t>Information Retrieval</a:t>
            </a:r>
            <a:endParaRPr lang="en-US" b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339752" y="1715732"/>
            <a:ext cx="4752528" cy="1759001"/>
            <a:chOff x="1752600" y="2357438"/>
            <a:chExt cx="5638800" cy="2143125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0" y="2357438"/>
              <a:ext cx="5638800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3645024"/>
              <a:ext cx="714375" cy="23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2339752" y="3645024"/>
            <a:ext cx="6264696" cy="2513713"/>
            <a:chOff x="2339752" y="3645024"/>
            <a:chExt cx="6264696" cy="2513713"/>
          </a:xfrm>
        </p:grpSpPr>
        <p:sp>
          <p:nvSpPr>
            <p:cNvPr id="6" name="TextBox 5"/>
            <p:cNvSpPr txBox="1"/>
            <p:nvPr/>
          </p:nvSpPr>
          <p:spPr>
            <a:xfrm>
              <a:off x="5436096" y="3645024"/>
              <a:ext cx="3168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0000"/>
                  </a:solidFill>
                </a:rPr>
                <a:t>Vector Space Model</a:t>
              </a:r>
            </a:p>
          </p:txBody>
        </p:sp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3782473"/>
              <a:ext cx="2842836" cy="237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094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Correlation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700808"/>
            <a:ext cx="8219256" cy="4464496"/>
          </a:xfrm>
        </p:spPr>
        <p:txBody>
          <a:bodyPr/>
          <a:lstStyle/>
          <a:p>
            <a:endParaRPr lang="en-US" altLang="en-US" sz="2400" dirty="0"/>
          </a:p>
          <a:p>
            <a:endParaRPr lang="en-US" altLang="en-US" dirty="0"/>
          </a:p>
        </p:txBody>
      </p:sp>
      <p:pic>
        <p:nvPicPr>
          <p:cNvPr id="19460" name="Picture 4" descr="J:\Xfer\northeastern\my_lectures\corr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74403"/>
            <a:ext cx="3300413" cy="247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J:\Xfer\northeastern\my_lectures\corr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772816"/>
            <a:ext cx="3300413" cy="247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548353"/>
              </p:ext>
            </p:extLst>
          </p:nvPr>
        </p:nvGraphicFramePr>
        <p:xfrm>
          <a:off x="2590800" y="4509120"/>
          <a:ext cx="4419600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1" name="Equation" r:id="rId6" imgW="2298600" imgH="888840" progId="Equation.3">
                  <p:embed/>
                </p:oleObj>
              </mc:Choice>
              <mc:Fallback>
                <p:oleObj name="Equation" r:id="rId6" imgW="2298600" imgH="888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509120"/>
                        <a:ext cx="4419600" cy="171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5461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329207"/>
            <a:ext cx="5112568" cy="3836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7544" y="1700808"/>
            <a:ext cx="8219256" cy="446449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dirty="0"/>
              <a:t>Collaborative Filtering</a:t>
            </a:r>
            <a:endParaRPr lang="en-US" altLang="en-US" dirty="0"/>
          </a:p>
        </p:txBody>
      </p:sp>
      <p:sp>
        <p:nvSpPr>
          <p:cNvPr id="4" name="Line Callout 1 (Accent Bar) 3"/>
          <p:cNvSpPr/>
          <p:nvPr/>
        </p:nvSpPr>
        <p:spPr>
          <a:xfrm>
            <a:off x="301752" y="3429000"/>
            <a:ext cx="1317920" cy="648072"/>
          </a:xfrm>
          <a:prstGeom prst="accentCallout1">
            <a:avLst>
              <a:gd name="adj1" fmla="val 120563"/>
              <a:gd name="adj2" fmla="val 108805"/>
              <a:gd name="adj3" fmla="val 200685"/>
              <a:gd name="adj4" fmla="val 1505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Jaccard</a:t>
            </a:r>
            <a:r>
              <a:rPr lang="en-US" dirty="0"/>
              <a:t> Similarity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215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412053" y="2636912"/>
            <a:ext cx="4464496" cy="3456384"/>
            <a:chOff x="1979712" y="1772816"/>
            <a:chExt cx="5688632" cy="4392488"/>
          </a:xfrm>
        </p:grpSpPr>
        <p:graphicFrame>
          <p:nvGraphicFramePr>
            <p:cNvPr id="5" name="Diagram 4"/>
            <p:cNvGraphicFramePr/>
            <p:nvPr>
              <p:extLst/>
            </p:nvPr>
          </p:nvGraphicFramePr>
          <p:xfrm>
            <a:off x="1979712" y="1772816"/>
            <a:ext cx="5688632" cy="439248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5-Point Star 5"/>
            <p:cNvSpPr/>
            <p:nvPr/>
          </p:nvSpPr>
          <p:spPr>
            <a:xfrm>
              <a:off x="6613480" y="3740527"/>
              <a:ext cx="720080" cy="72008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3737356" y="3145469"/>
              <a:ext cx="1584176" cy="1512168"/>
            </a:xfrm>
            <a:prstGeom prst="ellips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Business Goal</a:t>
              </a:r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698731"/>
            <a:ext cx="4088526" cy="3602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511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Similarity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6" name="Picture 2" descr="http://thenextweb.com/wp-content/blogs.dir/1/files/2013/11/social-network-link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51670"/>
            <a:ext cx="72104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301752" y="1593304"/>
            <a:ext cx="8503920" cy="457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Propose a similarity metric</a:t>
            </a:r>
          </a:p>
        </p:txBody>
      </p:sp>
    </p:spTree>
    <p:extLst>
      <p:ext uri="{BB962C8B-B14F-4D97-AF65-F5344CB8AC3E}">
        <p14:creationId xmlns:p14="http://schemas.microsoft.com/office/powerpoint/2010/main" val="294048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332656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The inherent problem with </a:t>
            </a:r>
            <a:br>
              <a:rPr lang="en-US" dirty="0"/>
            </a:br>
            <a:r>
              <a:rPr lang="en-US" dirty="0"/>
              <a:t>Unsupervised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1665312"/>
            <a:ext cx="8503920" cy="45720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en-US" dirty="0"/>
              <a:t>Precise definition of clustering quality is difficult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Application-dependent</a:t>
            </a:r>
          </a:p>
          <a:p>
            <a:pPr lvl="1">
              <a:lnSpc>
                <a:spcPct val="120000"/>
              </a:lnSpc>
            </a:pPr>
            <a:r>
              <a:rPr lang="en-US" altLang="en-US" dirty="0"/>
              <a:t>Ultimately subjective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2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661" name="Picture 5" descr="3D_image_list_4_s9_z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439" y="4092947"/>
            <a:ext cx="1742144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2" name="Picture 6" descr="3D_image_list_4_s10_z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64" y="4092947"/>
            <a:ext cx="1742144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3" name="Picture 7" descr="3D_image_list_4_s11_z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89" y="4077072"/>
            <a:ext cx="1742144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4" name="Picture 8" descr="3D_image_list_4_s12_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01" y="1655316"/>
            <a:ext cx="1742143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5" name="Picture 9" descr="3D_image_list_4_s13_z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239" y="1652141"/>
            <a:ext cx="1742144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6" name="Picture 10" descr="12_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76" y="1674365"/>
            <a:ext cx="1742143" cy="21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666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 Segmentation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796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is Hard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2" descr="Squirr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" t="2379" r="8688" b="6245"/>
          <a:stretch>
            <a:fillRect/>
          </a:stretch>
        </p:blipFill>
        <p:spPr bwMode="auto">
          <a:xfrm>
            <a:off x="3059832" y="2276872"/>
            <a:ext cx="3117406" cy="400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40861" y="1644805"/>
            <a:ext cx="3117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Camouflage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5805264"/>
            <a:ext cx="2736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/>
              <a:t>Ronen </a:t>
            </a:r>
            <a:r>
              <a:rPr lang="en-US" altLang="en-US" sz="1600" dirty="0" err="1"/>
              <a:t>Basri</a:t>
            </a:r>
            <a:r>
              <a:rPr lang="en-US" altLang="en-US" sz="1600" dirty="0"/>
              <a:t> et.al Weizmann Institute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348948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Clustering?</a:t>
            </a:r>
          </a:p>
          <a:p>
            <a:r>
              <a:rPr lang="en-US" dirty="0"/>
              <a:t>Clustering Methods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K-Means Clustering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Hierarchical Clustering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38132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981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Clustering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752" y="1665312"/>
            <a:ext cx="8503920" cy="4572000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different types of clustering methods</a:t>
            </a:r>
          </a:p>
          <a:p>
            <a:r>
              <a:rPr lang="en-US" sz="2400" dirty="0"/>
              <a:t>We will concentrate on two of the most commonly used approaches</a:t>
            </a:r>
          </a:p>
          <a:p>
            <a:pPr lvl="1"/>
            <a:r>
              <a:rPr lang="en-US" sz="2000" dirty="0"/>
              <a:t>Partitioning based methods - K-Means Clustering</a:t>
            </a:r>
          </a:p>
          <a:p>
            <a:pPr lvl="1"/>
            <a:r>
              <a:rPr lang="en-US" sz="2000" dirty="0"/>
              <a:t>Hierarchical Clustering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2511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K-Means clustering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3179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 example, step 1</a:t>
            </a:r>
          </a:p>
        </p:txBody>
      </p:sp>
      <p:sp>
        <p:nvSpPr>
          <p:cNvPr id="42701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19" name="AutoShape 11"/>
          <p:cNvSpPr>
            <a:spLocks noChangeArrowheads="1"/>
          </p:cNvSpPr>
          <p:nvPr/>
        </p:nvSpPr>
        <p:spPr bwMode="auto">
          <a:xfrm>
            <a:off x="47625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2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703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7038" name="Group 30"/>
          <p:cNvGrpSpPr>
            <a:grpSpLocks/>
          </p:cNvGrpSpPr>
          <p:nvPr/>
        </p:nvGrpSpPr>
        <p:grpSpPr bwMode="auto">
          <a:xfrm>
            <a:off x="3657600" y="2286000"/>
            <a:ext cx="2743200" cy="3276600"/>
            <a:chOff x="2304" y="1440"/>
            <a:chExt cx="1728" cy="2064"/>
          </a:xfrm>
        </p:grpSpPr>
        <p:grpSp>
          <p:nvGrpSpPr>
            <p:cNvPr id="427039" name="Group 31"/>
            <p:cNvGrpSpPr>
              <a:grpSpLocks/>
            </p:cNvGrpSpPr>
            <p:nvPr/>
          </p:nvGrpSpPr>
          <p:grpSpPr bwMode="auto">
            <a:xfrm>
              <a:off x="2784" y="1440"/>
              <a:ext cx="432" cy="336"/>
              <a:chOff x="192" y="1824"/>
              <a:chExt cx="432" cy="336"/>
            </a:xfrm>
          </p:grpSpPr>
          <p:sp>
            <p:nvSpPr>
              <p:cNvPr id="427040" name="Oval 32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1" name="Text Box 33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en-US"/>
                  <a:t>k</a:t>
                </a:r>
                <a:r>
                  <a:rPr lang="en-US" altLang="en-US" baseline="-25000"/>
                  <a:t>1</a:t>
                </a:r>
              </a:p>
            </p:txBody>
          </p:sp>
        </p:grpSp>
        <p:grpSp>
          <p:nvGrpSpPr>
            <p:cNvPr id="427042" name="Group 34"/>
            <p:cNvGrpSpPr>
              <a:grpSpLocks/>
            </p:cNvGrpSpPr>
            <p:nvPr/>
          </p:nvGrpSpPr>
          <p:grpSpPr bwMode="auto">
            <a:xfrm>
              <a:off x="2304" y="2160"/>
              <a:ext cx="432" cy="336"/>
              <a:chOff x="192" y="1824"/>
              <a:chExt cx="432" cy="336"/>
            </a:xfrm>
          </p:grpSpPr>
          <p:sp>
            <p:nvSpPr>
              <p:cNvPr id="427043" name="Oval 35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4" name="Text Box 36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en-US"/>
                  <a:t>k</a:t>
                </a:r>
                <a:r>
                  <a:rPr lang="en-US" altLang="en-US" baseline="-25000"/>
                  <a:t>2</a:t>
                </a:r>
              </a:p>
            </p:txBody>
          </p:sp>
        </p:grpSp>
        <p:grpSp>
          <p:nvGrpSpPr>
            <p:cNvPr id="427045" name="Group 37"/>
            <p:cNvGrpSpPr>
              <a:grpSpLocks/>
            </p:cNvGrpSpPr>
            <p:nvPr/>
          </p:nvGrpSpPr>
          <p:grpSpPr bwMode="auto">
            <a:xfrm>
              <a:off x="3600" y="3168"/>
              <a:ext cx="432" cy="336"/>
              <a:chOff x="192" y="1824"/>
              <a:chExt cx="432" cy="336"/>
            </a:xfrm>
          </p:grpSpPr>
          <p:sp>
            <p:nvSpPr>
              <p:cNvPr id="427046" name="Oval 38"/>
              <p:cNvSpPr>
                <a:spLocks noChangeArrowheads="1"/>
              </p:cNvSpPr>
              <p:nvPr/>
            </p:nvSpPr>
            <p:spPr bwMode="auto">
              <a:xfrm>
                <a:off x="192" y="1824"/>
                <a:ext cx="144" cy="144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47" name="Text Box 39"/>
              <p:cNvSpPr txBox="1">
                <a:spLocks noChangeArrowheads="1"/>
              </p:cNvSpPr>
              <p:nvPr/>
            </p:nvSpPr>
            <p:spPr bwMode="auto">
              <a:xfrm>
                <a:off x="288" y="1872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altLang="en-US"/>
                  <a:t>k</a:t>
                </a:r>
                <a:r>
                  <a:rPr lang="en-US" altLang="en-US" baseline="-25000"/>
                  <a:t>3</a:t>
                </a:r>
              </a:p>
            </p:txBody>
          </p:sp>
        </p:grpSp>
      </p:grpSp>
      <p:grpSp>
        <p:nvGrpSpPr>
          <p:cNvPr id="427048" name="Group 4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7049" name="Group 4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7050" name="Line 4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7051" name="Line 4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7052" name="Text Box 4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427053" name="Text Box 4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</p:grpSp>
      <p:sp>
        <p:nvSpPr>
          <p:cNvPr id="427054" name="Text Box 46"/>
          <p:cNvSpPr txBox="1">
            <a:spLocks noChangeArrowheads="1"/>
          </p:cNvSpPr>
          <p:nvPr/>
        </p:nvSpPr>
        <p:spPr bwMode="auto">
          <a:xfrm>
            <a:off x="381000" y="3352800"/>
            <a:ext cx="156805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Pick </a:t>
            </a:r>
            <a:r>
              <a:rPr lang="en-US" altLang="en-US" i="1" dirty="0"/>
              <a:t>K=3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initial</a:t>
            </a:r>
          </a:p>
          <a:p>
            <a:r>
              <a:rPr lang="en-US" altLang="en-US" dirty="0"/>
              <a:t>cluster</a:t>
            </a:r>
          </a:p>
          <a:p>
            <a:r>
              <a:rPr lang="en-US" altLang="en-US" dirty="0"/>
              <a:t>centers</a:t>
            </a:r>
          </a:p>
          <a:p>
            <a:r>
              <a:rPr lang="en-US" altLang="en-US" dirty="0"/>
              <a:t>(randomly)</a:t>
            </a:r>
          </a:p>
          <a:p>
            <a:endParaRPr lang="en-US" altLang="en-US" dirty="0"/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96BCE2E-DEA2-294A-B347-99C049794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10" y="36612"/>
            <a:ext cx="1676790" cy="13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2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7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5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528" y="228600"/>
            <a:ext cx="8534400" cy="758952"/>
          </a:xfrm>
        </p:spPr>
        <p:txBody>
          <a:bodyPr/>
          <a:lstStyle/>
          <a:p>
            <a:r>
              <a:rPr lang="en-US" altLang="en-US" dirty="0"/>
              <a:t>K-means example, step 2</a:t>
            </a:r>
          </a:p>
        </p:txBody>
      </p:sp>
      <p:grpSp>
        <p:nvGrpSpPr>
          <p:cNvPr id="428038" name="Group 6"/>
          <p:cNvGrpSpPr>
            <a:grpSpLocks/>
          </p:cNvGrpSpPr>
          <p:nvPr/>
        </p:nvGrpSpPr>
        <p:grpSpPr bwMode="auto">
          <a:xfrm>
            <a:off x="3657600" y="3429000"/>
            <a:ext cx="685800" cy="533400"/>
            <a:chOff x="192" y="1824"/>
            <a:chExt cx="432" cy="336"/>
          </a:xfrm>
        </p:grpSpPr>
        <p:sp>
          <p:nvSpPr>
            <p:cNvPr id="428039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0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428041" name="Group 9"/>
          <p:cNvGrpSpPr>
            <a:grpSpLocks/>
          </p:cNvGrpSpPr>
          <p:nvPr/>
        </p:nvGrpSpPr>
        <p:grpSpPr bwMode="auto">
          <a:xfrm>
            <a:off x="5715000" y="5029200"/>
            <a:ext cx="685800" cy="533400"/>
            <a:chOff x="192" y="1824"/>
            <a:chExt cx="432" cy="336"/>
          </a:xfrm>
        </p:grpSpPr>
        <p:sp>
          <p:nvSpPr>
            <p:cNvPr id="428042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8043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sp>
        <p:nvSpPr>
          <p:cNvPr id="428044" name="AutoShape 12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5" name="AutoShape 13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6" name="AutoShape 14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7" name="AutoShape 15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8" name="AutoShape 16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49" name="AutoShape 17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0" name="AutoShape 18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1" name="AutoShape 19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3" name="AutoShape 21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4" name="AutoShape 22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5" name="AutoShape 23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6" name="AutoShape 24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7" name="AutoShape 25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8" name="AutoShape 26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59" name="AutoShape 27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0" name="AutoShape 28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1" name="AutoShape 29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2" name="AutoShape 30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3" name="AutoShape 31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4" name="AutoShape 32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5" name="AutoShape 33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6" name="AutoShape 34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7" name="AutoShape 35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8" name="AutoShape 36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69" name="AutoShape 37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8070" name="AutoShape 38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28071" name="Group 39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8072" name="Group 40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8073" name="Line 41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8074" name="Line 42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8075" name="Text Box 43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428076" name="Text Box 44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</p:grpSp>
      <p:sp>
        <p:nvSpPr>
          <p:cNvPr id="428077" name="Text Box 45"/>
          <p:cNvSpPr txBox="1">
            <a:spLocks noChangeArrowheads="1"/>
          </p:cNvSpPr>
          <p:nvPr/>
        </p:nvSpPr>
        <p:spPr bwMode="auto">
          <a:xfrm>
            <a:off x="381000" y="3657600"/>
            <a:ext cx="1773238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Assign</a:t>
            </a:r>
          </a:p>
          <a:p>
            <a:r>
              <a:rPr lang="en-US" altLang="en-US" dirty="0"/>
              <a:t>each point</a:t>
            </a:r>
          </a:p>
          <a:p>
            <a:r>
              <a:rPr lang="en-US" altLang="en-US" dirty="0"/>
              <a:t>to the closest</a:t>
            </a:r>
          </a:p>
          <a:p>
            <a:r>
              <a:rPr lang="en-US" altLang="en-US" dirty="0"/>
              <a:t>cluster</a:t>
            </a:r>
          </a:p>
          <a:p>
            <a:r>
              <a:rPr lang="en-US" altLang="en-US" dirty="0"/>
              <a:t>center</a:t>
            </a:r>
          </a:p>
          <a:p>
            <a:endParaRPr lang="en-US" altLang="en-US" dirty="0"/>
          </a:p>
        </p:txBody>
      </p: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4419600" y="2286000"/>
            <a:ext cx="685800" cy="533400"/>
            <a:chOff x="192" y="1824"/>
            <a:chExt cx="432" cy="336"/>
          </a:xfrm>
        </p:grpSpPr>
        <p:sp>
          <p:nvSpPr>
            <p:cNvPr id="49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sp>
        <p:nvSpPr>
          <p:cNvPr id="4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7" name="AutoShape 11"/>
          <p:cNvSpPr>
            <a:spLocks noChangeArrowheads="1"/>
          </p:cNvSpPr>
          <p:nvPr/>
        </p:nvSpPr>
        <p:spPr bwMode="auto">
          <a:xfrm>
            <a:off x="47625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546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K-means example, step</a:t>
            </a:r>
            <a:r>
              <a:rPr lang="en-US" altLang="en-US" sz="4000"/>
              <a:t> </a:t>
            </a:r>
            <a:r>
              <a:rPr lang="en-US" altLang="en-US"/>
              <a:t>3</a:t>
            </a:r>
          </a:p>
        </p:txBody>
      </p:sp>
      <p:sp>
        <p:nvSpPr>
          <p:cNvPr id="429059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0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1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2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3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4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5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6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8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69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0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1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2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3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4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5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6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7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8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79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0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1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2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3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4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5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9087" name="Line 31"/>
          <p:cNvSpPr>
            <a:spLocks noChangeShapeType="1"/>
          </p:cNvSpPr>
          <p:nvPr/>
        </p:nvSpPr>
        <p:spPr bwMode="auto">
          <a:xfrm>
            <a:off x="4724400" y="2438400"/>
            <a:ext cx="1524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9088" name="Line 32"/>
          <p:cNvSpPr>
            <a:spLocks noChangeShapeType="1"/>
          </p:cNvSpPr>
          <p:nvPr/>
        </p:nvSpPr>
        <p:spPr bwMode="auto">
          <a:xfrm flipH="1">
            <a:off x="3288432" y="3733800"/>
            <a:ext cx="369168" cy="609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9089" name="Line 33"/>
          <p:cNvSpPr>
            <a:spLocks noChangeShapeType="1"/>
          </p:cNvSpPr>
          <p:nvPr/>
        </p:nvSpPr>
        <p:spPr bwMode="auto">
          <a:xfrm flipV="1">
            <a:off x="5943600" y="4267200"/>
            <a:ext cx="457200" cy="762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9090" name="Group 34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29091" name="Group 35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29092" name="Line 36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9093" name="Line 37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9094" name="Text Box 38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429095" name="Text Box 39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</p:grpSp>
      <p:sp>
        <p:nvSpPr>
          <p:cNvPr id="429096" name="Text Box 40"/>
          <p:cNvSpPr txBox="1">
            <a:spLocks noChangeArrowheads="1"/>
          </p:cNvSpPr>
          <p:nvPr/>
        </p:nvSpPr>
        <p:spPr bwMode="auto">
          <a:xfrm>
            <a:off x="228600" y="3505200"/>
            <a:ext cx="2133600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Move</a:t>
            </a:r>
          </a:p>
          <a:p>
            <a:r>
              <a:rPr lang="en-US" altLang="en-US" dirty="0"/>
              <a:t>each cluster center</a:t>
            </a:r>
          </a:p>
          <a:p>
            <a:r>
              <a:rPr lang="en-US" altLang="en-US" dirty="0"/>
              <a:t>to the mean</a:t>
            </a:r>
          </a:p>
          <a:p>
            <a:r>
              <a:rPr lang="en-US" altLang="en-US" dirty="0"/>
              <a:t>of each cluster</a:t>
            </a:r>
          </a:p>
          <a:p>
            <a:endParaRPr lang="en-US" altLang="en-US" dirty="0"/>
          </a:p>
        </p:txBody>
      </p:sp>
      <p:grpSp>
        <p:nvGrpSpPr>
          <p:cNvPr id="429100" name="Group 44"/>
          <p:cNvGrpSpPr>
            <a:grpSpLocks/>
          </p:cNvGrpSpPr>
          <p:nvPr/>
        </p:nvGrpSpPr>
        <p:grpSpPr bwMode="auto">
          <a:xfrm>
            <a:off x="3733800" y="3505200"/>
            <a:ext cx="685800" cy="533400"/>
            <a:chOff x="192" y="1824"/>
            <a:chExt cx="432" cy="336"/>
          </a:xfrm>
        </p:grpSpPr>
        <p:sp>
          <p:nvSpPr>
            <p:cNvPr id="429101" name="Oval 45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2" name="Text Box 46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429103" name="Group 47"/>
          <p:cNvGrpSpPr>
            <a:grpSpLocks/>
          </p:cNvGrpSpPr>
          <p:nvPr/>
        </p:nvGrpSpPr>
        <p:grpSpPr bwMode="auto">
          <a:xfrm>
            <a:off x="3059832" y="4407768"/>
            <a:ext cx="685800" cy="533400"/>
            <a:chOff x="192" y="1824"/>
            <a:chExt cx="432" cy="336"/>
          </a:xfrm>
        </p:grpSpPr>
        <p:sp>
          <p:nvSpPr>
            <p:cNvPr id="429104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0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b="1" dirty="0"/>
                <a:t>k</a:t>
              </a:r>
              <a:r>
                <a:rPr lang="en-US" altLang="en-US" b="1" baseline="-25000" dirty="0"/>
                <a:t>2</a:t>
              </a:r>
            </a:p>
          </p:txBody>
        </p:sp>
      </p:grpSp>
      <p:grpSp>
        <p:nvGrpSpPr>
          <p:cNvPr id="429109" name="Group 53"/>
          <p:cNvGrpSpPr>
            <a:grpSpLocks/>
          </p:cNvGrpSpPr>
          <p:nvPr/>
        </p:nvGrpSpPr>
        <p:grpSpPr bwMode="auto">
          <a:xfrm>
            <a:off x="5791200" y="5105400"/>
            <a:ext cx="685800" cy="533400"/>
            <a:chOff x="192" y="1824"/>
            <a:chExt cx="432" cy="336"/>
          </a:xfrm>
        </p:grpSpPr>
        <p:sp>
          <p:nvSpPr>
            <p:cNvPr id="429110" name="Oval 5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>
                <a:alpha val="28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1" name="Text Box 5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grpSp>
        <p:nvGrpSpPr>
          <p:cNvPr id="429112" name="Group 56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29113" name="Oval 5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9114" name="Text Box 5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b="1"/>
                <a:t>k</a:t>
              </a:r>
              <a:r>
                <a:rPr lang="en-US" altLang="en-US" b="1" baseline="-25000"/>
                <a:t>3</a:t>
              </a:r>
            </a:p>
          </p:txBody>
        </p:sp>
      </p:grpSp>
      <p:grpSp>
        <p:nvGrpSpPr>
          <p:cNvPr id="61" name="Group 3"/>
          <p:cNvGrpSpPr>
            <a:grpSpLocks/>
          </p:cNvGrpSpPr>
          <p:nvPr/>
        </p:nvGrpSpPr>
        <p:grpSpPr bwMode="auto">
          <a:xfrm>
            <a:off x="6362700" y="2324100"/>
            <a:ext cx="685800" cy="533400"/>
            <a:chOff x="192" y="1824"/>
            <a:chExt cx="432" cy="336"/>
          </a:xfrm>
        </p:grpSpPr>
        <p:sp>
          <p:nvSpPr>
            <p:cNvPr id="62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grpSp>
        <p:nvGrpSpPr>
          <p:cNvPr id="64" name="Group 3"/>
          <p:cNvGrpSpPr>
            <a:grpSpLocks/>
          </p:cNvGrpSpPr>
          <p:nvPr/>
        </p:nvGrpSpPr>
        <p:grpSpPr bwMode="auto">
          <a:xfrm>
            <a:off x="4351784" y="2286000"/>
            <a:ext cx="685800" cy="533400"/>
            <a:chOff x="192" y="1824"/>
            <a:chExt cx="432" cy="336"/>
          </a:xfrm>
        </p:grpSpPr>
        <p:sp>
          <p:nvSpPr>
            <p:cNvPr id="65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>
                <a:alpha val="29000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sp>
        <p:nvSpPr>
          <p:cNvPr id="5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9" name="AutoShape 11"/>
          <p:cNvSpPr>
            <a:spLocks noChangeArrowheads="1"/>
          </p:cNvSpPr>
          <p:nvPr/>
        </p:nvSpPr>
        <p:spPr bwMode="auto">
          <a:xfrm>
            <a:off x="476250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0" name="Group 3"/>
          <p:cNvGrpSpPr>
            <a:grpSpLocks/>
          </p:cNvGrpSpPr>
          <p:nvPr/>
        </p:nvGrpSpPr>
        <p:grpSpPr bwMode="auto">
          <a:xfrm>
            <a:off x="4351784" y="2286000"/>
            <a:ext cx="685800" cy="533400"/>
            <a:chOff x="192" y="1824"/>
            <a:chExt cx="432" cy="336"/>
          </a:xfrm>
        </p:grpSpPr>
        <p:sp>
          <p:nvSpPr>
            <p:cNvPr id="67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grpSp>
        <p:nvGrpSpPr>
          <p:cNvPr id="69" name="Group 6"/>
          <p:cNvGrpSpPr>
            <a:grpSpLocks/>
          </p:cNvGrpSpPr>
          <p:nvPr/>
        </p:nvGrpSpPr>
        <p:grpSpPr bwMode="auto">
          <a:xfrm>
            <a:off x="3733800" y="3501008"/>
            <a:ext cx="685800" cy="533400"/>
            <a:chOff x="192" y="1824"/>
            <a:chExt cx="432" cy="336"/>
          </a:xfrm>
        </p:grpSpPr>
        <p:sp>
          <p:nvSpPr>
            <p:cNvPr id="70" name="Oval 7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Text Box 8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72" name="Group 9"/>
          <p:cNvGrpSpPr>
            <a:grpSpLocks/>
          </p:cNvGrpSpPr>
          <p:nvPr/>
        </p:nvGrpSpPr>
        <p:grpSpPr bwMode="auto">
          <a:xfrm>
            <a:off x="5791200" y="5105400"/>
            <a:ext cx="685800" cy="533400"/>
            <a:chOff x="192" y="1824"/>
            <a:chExt cx="432" cy="336"/>
          </a:xfrm>
        </p:grpSpPr>
        <p:sp>
          <p:nvSpPr>
            <p:cNvPr id="73" name="Oval 10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Text Box 11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126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9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29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29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9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29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9087" grpId="0" animBg="1"/>
      <p:bldP spid="429088" grpId="0" animBg="1"/>
      <p:bldP spid="42908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Map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79512" y="4653136"/>
            <a:ext cx="8784976" cy="17281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88" y="4659489"/>
            <a:ext cx="2698362" cy="1281908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758" y="1733638"/>
            <a:ext cx="4650481" cy="2802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982" y="4570722"/>
            <a:ext cx="1552639" cy="886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377" y="5537286"/>
            <a:ext cx="1552639" cy="808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99792" y="2713832"/>
            <a:ext cx="1171299" cy="787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en-IE" sz="20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62827" y="2564904"/>
            <a:ext cx="1513429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tIns="36000" rIns="36000" bIns="36000" rtlCol="0" anchor="ctr"/>
          <a:lstStyle/>
          <a:p>
            <a:pPr algn="ctr"/>
            <a:endParaRPr lang="en-IE" sz="200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B7D54A-213A-B044-9326-EB157F2DD2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621" y="4724608"/>
            <a:ext cx="1840462" cy="142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0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K-means example, step 4</a:t>
            </a:r>
          </a:p>
        </p:txBody>
      </p:sp>
      <p:sp>
        <p:nvSpPr>
          <p:cNvPr id="430083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4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5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6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7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8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89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0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1" name="AutoShape 11"/>
          <p:cNvSpPr>
            <a:spLocks noChangeArrowheads="1"/>
          </p:cNvSpPr>
          <p:nvPr/>
        </p:nvSpPr>
        <p:spPr bwMode="auto">
          <a:xfrm>
            <a:off x="4779640" y="38100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2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3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4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5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6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7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8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099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0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1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2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3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4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5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6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7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8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09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0110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0111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0112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0113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114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430115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</p:grpSp>
      <p:sp>
        <p:nvSpPr>
          <p:cNvPr id="430116" name="Text Box 36"/>
          <p:cNvSpPr txBox="1">
            <a:spLocks noChangeArrowheads="1"/>
          </p:cNvSpPr>
          <p:nvPr/>
        </p:nvSpPr>
        <p:spPr bwMode="auto">
          <a:xfrm>
            <a:off x="152400" y="2286000"/>
            <a:ext cx="213360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Reassign</a:t>
            </a:r>
          </a:p>
          <a:p>
            <a:r>
              <a:rPr lang="en-US" altLang="en-US" dirty="0"/>
              <a:t>points </a:t>
            </a:r>
          </a:p>
          <a:p>
            <a:r>
              <a:rPr lang="en-US" altLang="en-US" dirty="0"/>
              <a:t>closest to a different new cluster center</a:t>
            </a:r>
          </a:p>
          <a:p>
            <a:endParaRPr lang="en-US" altLang="en-US" b="1" i="1" dirty="0">
              <a:solidFill>
                <a:srgbClr val="E5405D"/>
              </a:solidFill>
            </a:endParaRPr>
          </a:p>
          <a:p>
            <a:r>
              <a:rPr lang="en-US" altLang="en-US" b="1" i="1" dirty="0">
                <a:solidFill>
                  <a:srgbClr val="E5405D"/>
                </a:solidFill>
              </a:rPr>
              <a:t>Q: Which points are reassigned?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430123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0124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0125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6362700" y="2324100"/>
            <a:ext cx="685800" cy="533400"/>
            <a:chOff x="192" y="1824"/>
            <a:chExt cx="432" cy="336"/>
          </a:xfrm>
        </p:grpSpPr>
        <p:sp>
          <p:nvSpPr>
            <p:cNvPr id="49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grpSp>
        <p:nvGrpSpPr>
          <p:cNvPr id="46" name="Group 47"/>
          <p:cNvGrpSpPr>
            <a:grpSpLocks/>
          </p:cNvGrpSpPr>
          <p:nvPr/>
        </p:nvGrpSpPr>
        <p:grpSpPr bwMode="auto">
          <a:xfrm>
            <a:off x="3059832" y="4407768"/>
            <a:ext cx="685800" cy="533400"/>
            <a:chOff x="192" y="1824"/>
            <a:chExt cx="432" cy="336"/>
          </a:xfrm>
        </p:grpSpPr>
        <p:sp>
          <p:nvSpPr>
            <p:cNvPr id="47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b="1" dirty="0"/>
                <a:t>k</a:t>
              </a:r>
              <a:r>
                <a:rPr lang="en-US" altLang="en-US" b="1" baseline="-25000" dirty="0"/>
                <a:t>2</a:t>
              </a:r>
            </a:p>
          </p:txBody>
        </p:sp>
      </p:grpSp>
      <p:sp>
        <p:nvSpPr>
          <p:cNvPr id="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9953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9552" y="228600"/>
            <a:ext cx="8534400" cy="758952"/>
          </a:xfrm>
        </p:spPr>
        <p:txBody>
          <a:bodyPr/>
          <a:lstStyle/>
          <a:p>
            <a:r>
              <a:rPr lang="en-US" altLang="en-US" dirty="0"/>
              <a:t>K-means example, step 4 …</a:t>
            </a:r>
          </a:p>
        </p:txBody>
      </p:sp>
      <p:sp>
        <p:nvSpPr>
          <p:cNvPr id="431107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8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09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0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1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2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3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4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5" name="AutoShape 11"/>
          <p:cNvSpPr>
            <a:spLocks noChangeArrowheads="1"/>
          </p:cNvSpPr>
          <p:nvPr/>
        </p:nvSpPr>
        <p:spPr bwMode="auto">
          <a:xfrm>
            <a:off x="4826728" y="380408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6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7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8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19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0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1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2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3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4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5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6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7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8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29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0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1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2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33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34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1135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1136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1137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1138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431139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</p:grpSp>
      <p:sp>
        <p:nvSpPr>
          <p:cNvPr id="431141" name="Line 37"/>
          <p:cNvSpPr>
            <a:spLocks noChangeShapeType="1"/>
          </p:cNvSpPr>
          <p:nvPr/>
        </p:nvSpPr>
        <p:spPr bwMode="auto">
          <a:xfrm flipV="1">
            <a:off x="1295400" y="2209800"/>
            <a:ext cx="1600200" cy="1524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2" name="Line 38"/>
          <p:cNvSpPr>
            <a:spLocks noChangeShapeType="1"/>
          </p:cNvSpPr>
          <p:nvPr/>
        </p:nvSpPr>
        <p:spPr bwMode="auto">
          <a:xfrm>
            <a:off x="1371599" y="3733800"/>
            <a:ext cx="3467829" cy="152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1143" name="Line 39"/>
          <p:cNvSpPr>
            <a:spLocks noChangeShapeType="1"/>
          </p:cNvSpPr>
          <p:nvPr/>
        </p:nvSpPr>
        <p:spPr bwMode="auto">
          <a:xfrm flipV="1">
            <a:off x="1371600" y="3352800"/>
            <a:ext cx="4572000" cy="3810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1147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1148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1149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grpSp>
        <p:nvGrpSpPr>
          <p:cNvPr id="51" name="Group 3"/>
          <p:cNvGrpSpPr>
            <a:grpSpLocks/>
          </p:cNvGrpSpPr>
          <p:nvPr/>
        </p:nvGrpSpPr>
        <p:grpSpPr bwMode="auto">
          <a:xfrm>
            <a:off x="6362700" y="2324100"/>
            <a:ext cx="685800" cy="533400"/>
            <a:chOff x="192" y="1824"/>
            <a:chExt cx="432" cy="336"/>
          </a:xfrm>
        </p:grpSpPr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sp>
        <p:nvSpPr>
          <p:cNvPr id="54" name="Text Box 36"/>
          <p:cNvSpPr txBox="1">
            <a:spLocks noChangeArrowheads="1"/>
          </p:cNvSpPr>
          <p:nvPr/>
        </p:nvSpPr>
        <p:spPr bwMode="auto">
          <a:xfrm>
            <a:off x="152400" y="2286000"/>
            <a:ext cx="2133600" cy="410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Reassign</a:t>
            </a:r>
          </a:p>
          <a:p>
            <a:r>
              <a:rPr lang="en-US" altLang="en-US" dirty="0"/>
              <a:t>points </a:t>
            </a:r>
          </a:p>
          <a:p>
            <a:r>
              <a:rPr lang="en-US" altLang="en-US" dirty="0"/>
              <a:t>closest to a different new cluster center</a:t>
            </a:r>
          </a:p>
          <a:p>
            <a:endParaRPr lang="en-US" altLang="en-US" b="1" i="1" dirty="0">
              <a:solidFill>
                <a:srgbClr val="E5405D"/>
              </a:solidFill>
            </a:endParaRPr>
          </a:p>
          <a:p>
            <a:r>
              <a:rPr lang="en-US" altLang="en-US" b="1" i="1" dirty="0">
                <a:solidFill>
                  <a:srgbClr val="E5405D"/>
                </a:solidFill>
              </a:rPr>
              <a:t>Q: Which points are reassigned?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49" name="Group 47"/>
          <p:cNvGrpSpPr>
            <a:grpSpLocks/>
          </p:cNvGrpSpPr>
          <p:nvPr/>
        </p:nvGrpSpPr>
        <p:grpSpPr bwMode="auto">
          <a:xfrm>
            <a:off x="3059832" y="4407768"/>
            <a:ext cx="685800" cy="533400"/>
            <a:chOff x="192" y="1824"/>
            <a:chExt cx="432" cy="336"/>
          </a:xfrm>
        </p:grpSpPr>
        <p:sp>
          <p:nvSpPr>
            <p:cNvPr id="50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b="1" dirty="0"/>
                <a:t>k</a:t>
              </a:r>
              <a:r>
                <a:rPr lang="en-US" altLang="en-US" b="1" baseline="-25000" dirty="0"/>
                <a:t>2</a:t>
              </a:r>
            </a:p>
          </p:txBody>
        </p:sp>
      </p:grpSp>
      <p:sp>
        <p:nvSpPr>
          <p:cNvPr id="5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105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311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311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4311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3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3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1111" grpId="0" animBg="1"/>
      <p:bldP spid="431115" grpId="0" animBg="1"/>
      <p:bldP spid="431123" grpId="0" animBg="1"/>
      <p:bldP spid="431141" grpId="0" animBg="1"/>
      <p:bldP spid="431142" grpId="0" animBg="1"/>
      <p:bldP spid="4311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K-means example, step 4b</a:t>
            </a:r>
          </a:p>
        </p:txBody>
      </p:sp>
      <p:sp>
        <p:nvSpPr>
          <p:cNvPr id="432131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2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3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4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5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6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7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38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0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1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2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3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4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5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6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7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8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49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0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1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2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3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4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5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6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7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2158" name="Line 30"/>
          <p:cNvSpPr>
            <a:spLocks noChangeShapeType="1"/>
          </p:cNvSpPr>
          <p:nvPr/>
        </p:nvSpPr>
        <p:spPr bwMode="auto">
          <a:xfrm flipH="1" flipV="1">
            <a:off x="2971800" y="4114800"/>
            <a:ext cx="1524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59" name="Line 31"/>
          <p:cNvSpPr>
            <a:spLocks noChangeShapeType="1"/>
          </p:cNvSpPr>
          <p:nvPr/>
        </p:nvSpPr>
        <p:spPr bwMode="auto">
          <a:xfrm flipH="1">
            <a:off x="6172200" y="4267200"/>
            <a:ext cx="152400" cy="3810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2160" name="Line 32"/>
          <p:cNvSpPr>
            <a:spLocks noChangeShapeType="1"/>
          </p:cNvSpPr>
          <p:nvPr/>
        </p:nvSpPr>
        <p:spPr bwMode="auto">
          <a:xfrm>
            <a:off x="6477000" y="2286000"/>
            <a:ext cx="304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2161" name="Group 33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2162" name="Group 34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2163" name="Line 35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2164" name="Line 36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2165" name="Text Box 37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432166" name="Text Box 38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</p:grpSp>
      <p:sp>
        <p:nvSpPr>
          <p:cNvPr id="432167" name="Text Box 39"/>
          <p:cNvSpPr txBox="1">
            <a:spLocks noChangeArrowheads="1"/>
          </p:cNvSpPr>
          <p:nvPr/>
        </p:nvSpPr>
        <p:spPr bwMode="auto">
          <a:xfrm>
            <a:off x="304800" y="3276600"/>
            <a:ext cx="18288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re-compute cluster means</a:t>
            </a:r>
          </a:p>
        </p:txBody>
      </p:sp>
      <p:grpSp>
        <p:nvGrpSpPr>
          <p:cNvPr id="432171" name="Group 43"/>
          <p:cNvGrpSpPr>
            <a:grpSpLocks/>
          </p:cNvGrpSpPr>
          <p:nvPr/>
        </p:nvGrpSpPr>
        <p:grpSpPr bwMode="auto">
          <a:xfrm>
            <a:off x="6324600" y="4038600"/>
            <a:ext cx="685800" cy="533400"/>
            <a:chOff x="192" y="1824"/>
            <a:chExt cx="432" cy="336"/>
          </a:xfrm>
        </p:grpSpPr>
        <p:sp>
          <p:nvSpPr>
            <p:cNvPr id="432172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2173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grpSp>
        <p:nvGrpSpPr>
          <p:cNvPr id="51" name="Group 3"/>
          <p:cNvGrpSpPr>
            <a:grpSpLocks/>
          </p:cNvGrpSpPr>
          <p:nvPr/>
        </p:nvGrpSpPr>
        <p:grpSpPr bwMode="auto">
          <a:xfrm>
            <a:off x="6362700" y="2324100"/>
            <a:ext cx="685800" cy="533400"/>
            <a:chOff x="192" y="1824"/>
            <a:chExt cx="432" cy="336"/>
          </a:xfrm>
        </p:grpSpPr>
        <p:sp>
          <p:nvSpPr>
            <p:cNvPr id="52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grpSp>
        <p:nvGrpSpPr>
          <p:cNvPr id="49" name="Group 47"/>
          <p:cNvGrpSpPr>
            <a:grpSpLocks/>
          </p:cNvGrpSpPr>
          <p:nvPr/>
        </p:nvGrpSpPr>
        <p:grpSpPr bwMode="auto">
          <a:xfrm>
            <a:off x="3059832" y="4407768"/>
            <a:ext cx="685800" cy="533400"/>
            <a:chOff x="192" y="1824"/>
            <a:chExt cx="432" cy="336"/>
          </a:xfrm>
        </p:grpSpPr>
        <p:sp>
          <p:nvSpPr>
            <p:cNvPr id="50" name="Oval 4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Text Box 4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 b="1" dirty="0"/>
                <a:t>k</a:t>
              </a:r>
              <a:r>
                <a:rPr lang="en-US" altLang="en-US" b="1" baseline="-25000" dirty="0"/>
                <a:t>2</a:t>
              </a:r>
            </a:p>
          </p:txBody>
        </p:sp>
      </p:grp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6" name="AutoShape 11"/>
          <p:cNvSpPr>
            <a:spLocks noChangeArrowheads="1"/>
          </p:cNvSpPr>
          <p:nvPr/>
        </p:nvSpPr>
        <p:spPr bwMode="auto">
          <a:xfrm>
            <a:off x="4763229" y="38526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805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K-means example, step 5</a:t>
            </a:r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6591300" y="2095500"/>
            <a:ext cx="685800" cy="533400"/>
            <a:chOff x="192" y="1824"/>
            <a:chExt cx="432" cy="336"/>
          </a:xfrm>
        </p:grpSpPr>
        <p:sp>
          <p:nvSpPr>
            <p:cNvPr id="49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212035" y="5550331"/>
            <a:ext cx="356787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Continue until centers don’t move anymore</a:t>
            </a:r>
          </a:p>
        </p:txBody>
      </p: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51" name="AutoShape 11"/>
          <p:cNvSpPr>
            <a:spLocks noChangeArrowheads="1"/>
          </p:cNvSpPr>
          <p:nvPr/>
        </p:nvSpPr>
        <p:spPr bwMode="auto">
          <a:xfrm>
            <a:off x="4763229" y="3852664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52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u="sng" dirty="0"/>
              <a:t>Pros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Extremely simple algorithm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Relatively efficient – complexity</a:t>
            </a:r>
            <a:r>
              <a:rPr lang="en-US" altLang="en-US" sz="2400" dirty="0"/>
              <a:t>?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1752" y="22177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K-Means – Pros &amp; Cons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1946931"/>
      </p:ext>
    </p:extLst>
  </p:cSld>
  <p:clrMapOvr>
    <a:masterClrMapping/>
  </p:clrMapOvr>
  <p:transition>
    <p:strips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5552" y="1640728"/>
            <a:ext cx="86868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Review K-Means Algorithm – Simple as that:</a:t>
            </a:r>
          </a:p>
          <a:p>
            <a:pPr marL="77724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sz="2400" dirty="0"/>
              <a:t>Initialize cluster centroids (centers)</a:t>
            </a:r>
          </a:p>
          <a:p>
            <a:pPr marL="777240" lvl="1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dirty="0"/>
              <a:t>Repeat until convergence</a:t>
            </a:r>
          </a:p>
          <a:p>
            <a:pPr marL="105156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dirty="0"/>
              <a:t>Assign each point to the closest cluster centroid </a:t>
            </a:r>
          </a:p>
          <a:p>
            <a:pPr marL="1051560" lvl="2" indent="-457200">
              <a:lnSpc>
                <a:spcPct val="90000"/>
              </a:lnSpc>
              <a:buFont typeface="+mj-lt"/>
              <a:buAutoNum type="arabicPeriod"/>
            </a:pPr>
            <a:r>
              <a:rPr lang="en-US" altLang="en-US" dirty="0"/>
              <a:t>Re-compute clusters’ centers</a:t>
            </a:r>
          </a:p>
          <a:p>
            <a:pPr marL="502920" indent="-457200">
              <a:lnSpc>
                <a:spcPct val="90000"/>
              </a:lnSpc>
            </a:pPr>
            <a:r>
              <a:rPr lang="en-US" altLang="en-US" dirty="0"/>
              <a:t>Complexity</a:t>
            </a:r>
          </a:p>
          <a:p>
            <a:pPr lvl="2">
              <a:lnSpc>
                <a:spcPct val="90000"/>
              </a:lnSpc>
            </a:pPr>
            <a:r>
              <a:rPr lang="en-US" altLang="en-US" sz="2000" i="1" dirty="0"/>
              <a:t>O</a:t>
            </a:r>
            <a:r>
              <a:rPr lang="en-US" altLang="en-US" sz="2000" dirty="0"/>
              <a:t>(</a:t>
            </a:r>
            <a:r>
              <a:rPr lang="en-US" altLang="en-US" i="1" dirty="0" err="1"/>
              <a:t>t·k·n</a:t>
            </a:r>
            <a:r>
              <a:rPr lang="en-US" altLang="en-US" sz="2000" dirty="0"/>
              <a:t>)</a:t>
            </a:r>
          </a:p>
          <a:p>
            <a:pPr lvl="3">
              <a:lnSpc>
                <a:spcPct val="90000"/>
              </a:lnSpc>
            </a:pPr>
            <a:r>
              <a:rPr lang="en-US" altLang="en-US" sz="1800" dirty="0"/>
              <a:t>Normally, </a:t>
            </a:r>
            <a:r>
              <a:rPr lang="en-US" altLang="en-US" sz="1800" i="1" dirty="0"/>
              <a:t>k</a:t>
            </a:r>
            <a:r>
              <a:rPr lang="en-US" altLang="en-US" sz="1800" dirty="0"/>
              <a:t>, </a:t>
            </a:r>
            <a:r>
              <a:rPr lang="en-US" altLang="en-US" sz="1800" i="1" dirty="0"/>
              <a:t>t</a:t>
            </a:r>
            <a:r>
              <a:rPr lang="en-US" altLang="en-US" sz="1800" dirty="0"/>
              <a:t> &lt;&lt; </a:t>
            </a:r>
            <a:r>
              <a:rPr lang="en-US" altLang="en-US" sz="1800" i="1" dirty="0"/>
              <a:t>n</a:t>
            </a:r>
            <a:r>
              <a:rPr lang="en-US" altLang="en-US" sz="1800" dirty="0"/>
              <a:t>.</a:t>
            </a:r>
          </a:p>
          <a:p>
            <a:pPr lvl="3">
              <a:lnSpc>
                <a:spcPct val="90000"/>
              </a:lnSpc>
            </a:pPr>
            <a:r>
              <a:rPr lang="en-US" altLang="en-US" dirty="0">
                <a:sym typeface="Wingdings" panose="05000000000000000000" pitchFamily="2" charset="2"/>
              </a:rPr>
              <a:t> </a:t>
            </a:r>
            <a:r>
              <a:rPr lang="en-US" altLang="en-US" sz="1400" i="1" dirty="0"/>
              <a:t>O</a:t>
            </a:r>
            <a:r>
              <a:rPr lang="en-US" altLang="en-US" sz="1400" dirty="0"/>
              <a:t>(</a:t>
            </a:r>
            <a:r>
              <a:rPr lang="en-US" altLang="en-US" i="1" dirty="0"/>
              <a:t>n</a:t>
            </a:r>
            <a:r>
              <a:rPr lang="en-US" altLang="en-US" sz="1400" dirty="0"/>
              <a:t>)</a:t>
            </a:r>
            <a:endParaRPr lang="en-US" altLang="en-US" sz="1800" dirty="0"/>
          </a:p>
          <a:p>
            <a:pPr lvl="1">
              <a:lnSpc>
                <a:spcPct val="90000"/>
              </a:lnSpc>
            </a:pPr>
            <a:endParaRPr lang="en-US" altLang="en-US" sz="24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1752" y="22177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K-Means – Complexity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81364" y="3247844"/>
            <a:ext cx="72008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O(n)</a:t>
            </a:r>
            <a:endParaRPr lang="en-GB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93222" y="2867944"/>
            <a:ext cx="86409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O(</a:t>
            </a:r>
            <a:r>
              <a:rPr lang="en-US" altLang="en-US" i="1" dirty="0" err="1">
                <a:solidFill>
                  <a:schemeClr val="tx2">
                    <a:lumMod val="75000"/>
                  </a:schemeClr>
                </a:solidFill>
              </a:rPr>
              <a:t>k·n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)</a:t>
            </a:r>
            <a:endParaRPr lang="en-GB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17504" y="2519748"/>
            <a:ext cx="92772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t times</a:t>
            </a:r>
            <a:endParaRPr lang="en-GB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2150416"/>
            <a:ext cx="720080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O(1)</a:t>
            </a:r>
            <a:endParaRPr lang="en-GB" i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86221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u="sng" dirty="0"/>
              <a:t>Pros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Extremely simple algorithm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Relatively efficient – complexity </a:t>
            </a:r>
            <a:r>
              <a:rPr lang="en-US" altLang="en-US" i="1" dirty="0"/>
              <a:t>O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Has an </a:t>
            </a:r>
            <a:r>
              <a:rPr lang="en-US" altLang="en-US" sz="2400" dirty="0">
                <a:solidFill>
                  <a:srgbClr val="0070C0"/>
                </a:solidFill>
              </a:rPr>
              <a:t>objective function </a:t>
            </a:r>
            <a:r>
              <a:rPr lang="en-US" altLang="en-US" sz="2400" dirty="0"/>
              <a:t>to optimize.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1752" y="22177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K-Means – Pros &amp; Cons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188938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52" y="1665312"/>
            <a:ext cx="8503920" cy="4572000"/>
          </a:xfrm>
        </p:spPr>
        <p:txBody>
          <a:bodyPr>
            <a:normAutofit/>
          </a:bodyPr>
          <a:lstStyle/>
          <a:p>
            <a:r>
              <a:rPr lang="en-US" dirty="0"/>
              <a:t>A good clustering is one when</a:t>
            </a:r>
          </a:p>
          <a:p>
            <a:pPr lvl="1"/>
            <a:r>
              <a:rPr lang="en-US" dirty="0"/>
              <a:t>the observations </a:t>
            </a:r>
            <a:r>
              <a:rPr lang="en-US" dirty="0">
                <a:solidFill>
                  <a:srgbClr val="FF0000"/>
                </a:solidFill>
              </a:rPr>
              <a:t>within a group </a:t>
            </a:r>
            <a:r>
              <a:rPr lang="en-US" dirty="0"/>
              <a:t>are </a:t>
            </a:r>
            <a:r>
              <a:rPr lang="en-US" dirty="0">
                <a:solidFill>
                  <a:srgbClr val="FF0000"/>
                </a:solidFill>
              </a:rPr>
              <a:t>similar</a:t>
            </a:r>
            <a:endParaRPr lang="en-US" dirty="0"/>
          </a:p>
          <a:p>
            <a:pPr lvl="2"/>
            <a:r>
              <a:rPr lang="en-US" dirty="0"/>
              <a:t>High </a:t>
            </a:r>
            <a:r>
              <a:rPr lang="en-US" dirty="0">
                <a:solidFill>
                  <a:srgbClr val="FF0000"/>
                </a:solidFill>
              </a:rPr>
              <a:t>intra-class</a:t>
            </a:r>
            <a:r>
              <a:rPr lang="en-US" dirty="0"/>
              <a:t> similarity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Objective Function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47616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951312"/>
            <a:ext cx="25908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580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Intra-Cluster Distance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267744" y="3573016"/>
            <a:ext cx="4176463" cy="2664296"/>
            <a:chOff x="1736725" y="1828800"/>
            <a:chExt cx="6569075" cy="4189413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3200400" y="4648200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3352800" y="4876800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2819400" y="3738459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3312316" y="4038600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2726140" y="4980296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2438400" y="4114800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6705600" y="18288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7162800" y="19050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6262616" y="23622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>
              <a:off x="7162800" y="23622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7467600" y="27432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18"/>
            <p:cNvSpPr>
              <a:spLocks noChangeArrowheads="1"/>
            </p:cNvSpPr>
            <p:nvPr/>
          </p:nvSpPr>
          <p:spPr bwMode="auto">
            <a:xfrm>
              <a:off x="6110216" y="18288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6477000" y="3579694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>
              <a:off x="5849203" y="4396854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utoShape 21"/>
            <p:cNvSpPr>
              <a:spLocks noChangeArrowheads="1"/>
            </p:cNvSpPr>
            <p:nvPr/>
          </p:nvSpPr>
          <p:spPr bwMode="auto">
            <a:xfrm>
              <a:off x="6626557" y="4419600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>
              <a:off x="5943600" y="3733800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25"/>
            <p:cNvSpPr>
              <a:spLocks noChangeArrowheads="1"/>
            </p:cNvSpPr>
            <p:nvPr/>
          </p:nvSpPr>
          <p:spPr bwMode="auto">
            <a:xfrm>
              <a:off x="7315200" y="4343400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26"/>
            <p:cNvSpPr>
              <a:spLocks noChangeArrowheads="1"/>
            </p:cNvSpPr>
            <p:nvPr/>
          </p:nvSpPr>
          <p:spPr bwMode="auto">
            <a:xfrm>
              <a:off x="6262616" y="4815386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6858000" y="4038600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9"/>
            <p:cNvSpPr>
              <a:spLocks noChangeArrowheads="1"/>
            </p:cNvSpPr>
            <p:nvPr/>
          </p:nvSpPr>
          <p:spPr bwMode="auto">
            <a:xfrm>
              <a:off x="6629400" y="25908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" name="Group 33"/>
            <p:cNvGrpSpPr>
              <a:grpSpLocks/>
            </p:cNvGrpSpPr>
            <p:nvPr/>
          </p:nvGrpSpPr>
          <p:grpSpPr bwMode="auto">
            <a:xfrm>
              <a:off x="1736725" y="1828800"/>
              <a:ext cx="6569075" cy="4189413"/>
              <a:chOff x="1094" y="1152"/>
              <a:chExt cx="4138" cy="2639"/>
            </a:xfrm>
          </p:grpSpPr>
          <p:grpSp>
            <p:nvGrpSpPr>
              <p:cNvPr id="36" name="Group 34"/>
              <p:cNvGrpSpPr>
                <a:grpSpLocks/>
              </p:cNvGrpSpPr>
              <p:nvPr/>
            </p:nvGrpSpPr>
            <p:grpSpPr bwMode="auto">
              <a:xfrm>
                <a:off x="1488" y="1152"/>
                <a:ext cx="3744" cy="2400"/>
                <a:chOff x="1488" y="1152"/>
                <a:chExt cx="3744" cy="2400"/>
              </a:xfrm>
            </p:grpSpPr>
            <p:sp>
              <p:nvSpPr>
                <p:cNvPr id="39" name="Line 35"/>
                <p:cNvSpPr>
                  <a:spLocks noChangeShapeType="1"/>
                </p:cNvSpPr>
                <p:nvPr/>
              </p:nvSpPr>
              <p:spPr bwMode="auto">
                <a:xfrm>
                  <a:off x="1488" y="1152"/>
                  <a:ext cx="0" cy="240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36"/>
                <p:cNvSpPr>
                  <a:spLocks noChangeShapeType="1"/>
                </p:cNvSpPr>
                <p:nvPr/>
              </p:nvSpPr>
              <p:spPr bwMode="auto">
                <a:xfrm>
                  <a:off x="1488" y="3552"/>
                  <a:ext cx="37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Text Box 37"/>
              <p:cNvSpPr txBox="1">
                <a:spLocks noChangeArrowheads="1"/>
              </p:cNvSpPr>
              <p:nvPr/>
            </p:nvSpPr>
            <p:spPr bwMode="auto">
              <a:xfrm>
                <a:off x="3206" y="3503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6858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en-US" dirty="0"/>
                  <a:t>X</a:t>
                </a:r>
              </a:p>
            </p:txBody>
          </p:sp>
          <p:sp>
            <p:nvSpPr>
              <p:cNvPr id="38" name="Text Box 38"/>
              <p:cNvSpPr txBox="1">
                <a:spLocks noChangeArrowheads="1"/>
              </p:cNvSpPr>
              <p:nvPr/>
            </p:nvSpPr>
            <p:spPr bwMode="auto">
              <a:xfrm>
                <a:off x="1094" y="1754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6858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en-US"/>
                  <a:t>Y</a:t>
                </a:r>
              </a:p>
            </p:txBody>
          </p:sp>
        </p:grpSp>
        <p:sp>
          <p:nvSpPr>
            <p:cNvPr id="42" name="Oval 44"/>
            <p:cNvSpPr>
              <a:spLocks noChangeArrowheads="1"/>
            </p:cNvSpPr>
            <p:nvPr/>
          </p:nvSpPr>
          <p:spPr bwMode="auto">
            <a:xfrm>
              <a:off x="6324600" y="4038600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4"/>
            <p:cNvSpPr>
              <a:spLocks noChangeArrowheads="1"/>
            </p:cNvSpPr>
            <p:nvPr/>
          </p:nvSpPr>
          <p:spPr bwMode="auto">
            <a:xfrm>
              <a:off x="6743700" y="2209800"/>
              <a:ext cx="228600" cy="228600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48"/>
            <p:cNvSpPr>
              <a:spLocks noChangeArrowheads="1"/>
            </p:cNvSpPr>
            <p:nvPr/>
          </p:nvSpPr>
          <p:spPr bwMode="auto">
            <a:xfrm>
              <a:off x="2933700" y="434340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1" name="Straight Connector 40"/>
          <p:cNvCxnSpPr>
            <a:stCxn id="25" idx="3"/>
            <a:endCxn id="42" idx="1"/>
          </p:cNvCxnSpPr>
          <p:nvPr/>
        </p:nvCxnSpPr>
        <p:spPr>
          <a:xfrm>
            <a:off x="5039268" y="4832978"/>
            <a:ext cx="166623" cy="166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1" idx="1"/>
            <a:endCxn id="42" idx="0"/>
          </p:cNvCxnSpPr>
          <p:nvPr/>
        </p:nvCxnSpPr>
        <p:spPr>
          <a:xfrm flipH="1">
            <a:off x="5257276" y="4734973"/>
            <a:ext cx="24223" cy="2433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8" idx="2"/>
            <a:endCxn id="48" idx="1"/>
          </p:cNvCxnSpPr>
          <p:nvPr/>
        </p:nvCxnSpPr>
        <p:spPr>
          <a:xfrm>
            <a:off x="3004529" y="4884401"/>
            <a:ext cx="45507" cy="309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131840" y="5013176"/>
            <a:ext cx="165108" cy="221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0" idx="1"/>
            <a:endCxn id="45" idx="2"/>
          </p:cNvCxnSpPr>
          <p:nvPr/>
        </p:nvCxnSpPr>
        <p:spPr>
          <a:xfrm>
            <a:off x="5048306" y="3621476"/>
            <a:ext cx="402755" cy="266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5" idx="2"/>
            <a:endCxn id="45" idx="4"/>
          </p:cNvCxnSpPr>
          <p:nvPr/>
        </p:nvCxnSpPr>
        <p:spPr>
          <a:xfrm flipH="1">
            <a:off x="5523730" y="3718396"/>
            <a:ext cx="242231" cy="24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3"/>
          <p:cNvSpPr txBox="1">
            <a:spLocks noChangeArrowheads="1"/>
          </p:cNvSpPr>
          <p:nvPr/>
        </p:nvSpPr>
        <p:spPr>
          <a:xfrm>
            <a:off x="228600" y="1524000"/>
            <a:ext cx="8686800" cy="495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/>
              <a:t>Distances within (intra) a cluster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Could be calculated in several ways: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distance between the farthest two points inside a cluster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mean of all pairwise distances between data points inside a cluster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mean distance of all data points from the cluster centroid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34691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552" y="1665312"/>
            <a:ext cx="8503920" cy="4572000"/>
          </a:xfrm>
        </p:spPr>
        <p:txBody>
          <a:bodyPr>
            <a:normAutofit/>
          </a:bodyPr>
          <a:lstStyle/>
          <a:p>
            <a:r>
              <a:rPr lang="en-US" dirty="0"/>
              <a:t>A good clustering is one when</a:t>
            </a:r>
          </a:p>
          <a:p>
            <a:pPr lvl="1"/>
            <a:r>
              <a:rPr lang="en-US" dirty="0"/>
              <a:t>the observations </a:t>
            </a:r>
            <a:r>
              <a:rPr lang="en-US" dirty="0">
                <a:solidFill>
                  <a:srgbClr val="FF0000"/>
                </a:solidFill>
              </a:rPr>
              <a:t>within a group </a:t>
            </a:r>
            <a:r>
              <a:rPr lang="en-US" dirty="0"/>
              <a:t>are </a:t>
            </a:r>
            <a:r>
              <a:rPr lang="en-US" dirty="0">
                <a:solidFill>
                  <a:srgbClr val="FF0000"/>
                </a:solidFill>
              </a:rPr>
              <a:t>similar</a:t>
            </a:r>
            <a:endParaRPr lang="en-US" dirty="0"/>
          </a:p>
          <a:p>
            <a:pPr lvl="2"/>
            <a:r>
              <a:rPr lang="en-US" dirty="0"/>
              <a:t>High </a:t>
            </a:r>
            <a:r>
              <a:rPr lang="en-US" dirty="0">
                <a:solidFill>
                  <a:srgbClr val="FF0000"/>
                </a:solidFill>
              </a:rPr>
              <a:t>intra-class</a:t>
            </a:r>
            <a:r>
              <a:rPr lang="en-US" dirty="0"/>
              <a:t> similarity</a:t>
            </a:r>
          </a:p>
          <a:p>
            <a:pPr lvl="1"/>
            <a:r>
              <a:rPr lang="en-US" dirty="0"/>
              <a:t>the observations </a:t>
            </a:r>
            <a:r>
              <a:rPr lang="en-US" dirty="0">
                <a:solidFill>
                  <a:srgbClr val="FF0000"/>
                </a:solidFill>
              </a:rPr>
              <a:t>between groups</a:t>
            </a:r>
            <a:r>
              <a:rPr lang="en-US" dirty="0"/>
              <a:t> are very </a:t>
            </a:r>
            <a:r>
              <a:rPr lang="en-US" dirty="0">
                <a:solidFill>
                  <a:srgbClr val="FF0000"/>
                </a:solidFill>
              </a:rPr>
              <a:t>different</a:t>
            </a:r>
          </a:p>
          <a:p>
            <a:pPr lvl="2"/>
            <a:r>
              <a:rPr lang="en-US" dirty="0"/>
              <a:t>Low </a:t>
            </a:r>
            <a:r>
              <a:rPr lang="en-US" dirty="0">
                <a:solidFill>
                  <a:srgbClr val="FF0000"/>
                </a:solidFill>
              </a:rPr>
              <a:t>inter-class</a:t>
            </a:r>
            <a:r>
              <a:rPr lang="en-US" dirty="0"/>
              <a:t> similarity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Objective Function</a:t>
            </a:r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47616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48" y="3951312"/>
            <a:ext cx="2590800" cy="22860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4283968" y="4149080"/>
            <a:ext cx="792088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563888" y="4797152"/>
            <a:ext cx="36004" cy="4024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004048" y="5445224"/>
            <a:ext cx="360040" cy="1568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4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Spectrum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230" y="1628800"/>
            <a:ext cx="6347444" cy="4572000"/>
          </a:xfrm>
        </p:spPr>
      </p:pic>
      <p:sp>
        <p:nvSpPr>
          <p:cNvPr id="8" name="TextBox 7"/>
          <p:cNvSpPr txBox="1"/>
          <p:nvPr/>
        </p:nvSpPr>
        <p:spPr>
          <a:xfrm>
            <a:off x="107504" y="6381328"/>
            <a:ext cx="7776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http://www.techleer.com/articles/203-machine-learning-algorithm-backbone-of-emerging-technologies/</a:t>
            </a:r>
          </a:p>
        </p:txBody>
      </p:sp>
      <p:sp>
        <p:nvSpPr>
          <p:cNvPr id="6" name="Oval 2"/>
          <p:cNvSpPr/>
          <p:nvPr/>
        </p:nvSpPr>
        <p:spPr>
          <a:xfrm>
            <a:off x="1115616" y="1340768"/>
            <a:ext cx="3384376" cy="317657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828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Inter-Cluster Distance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2195736" y="3478328"/>
            <a:ext cx="4392488" cy="2664296"/>
            <a:chOff x="1736725" y="1447800"/>
            <a:chExt cx="6569075" cy="4570413"/>
          </a:xfrm>
        </p:grpSpPr>
        <p:sp>
          <p:nvSpPr>
            <p:cNvPr id="5" name="AutoShape 3"/>
            <p:cNvSpPr>
              <a:spLocks noChangeArrowheads="1"/>
            </p:cNvSpPr>
            <p:nvPr/>
          </p:nvSpPr>
          <p:spPr bwMode="auto">
            <a:xfrm>
              <a:off x="3200400" y="4648200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3352800" y="4876800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>
              <a:off x="2819400" y="3738459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3312316" y="4038600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2726140" y="4980296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utoShape 10"/>
            <p:cNvSpPr>
              <a:spLocks noChangeArrowheads="1"/>
            </p:cNvSpPr>
            <p:nvPr/>
          </p:nvSpPr>
          <p:spPr bwMode="auto">
            <a:xfrm>
              <a:off x="2438400" y="4114800"/>
              <a:ext cx="152400" cy="152400"/>
            </a:xfrm>
            <a:prstGeom prst="diamond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AutoShape 12"/>
            <p:cNvSpPr>
              <a:spLocks noChangeArrowheads="1"/>
            </p:cNvSpPr>
            <p:nvPr/>
          </p:nvSpPr>
          <p:spPr bwMode="auto">
            <a:xfrm>
              <a:off x="6705600" y="18288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AutoShape 13"/>
            <p:cNvSpPr>
              <a:spLocks noChangeArrowheads="1"/>
            </p:cNvSpPr>
            <p:nvPr/>
          </p:nvSpPr>
          <p:spPr bwMode="auto">
            <a:xfrm>
              <a:off x="7162800" y="19050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AutoShape 15"/>
            <p:cNvSpPr>
              <a:spLocks noChangeArrowheads="1"/>
            </p:cNvSpPr>
            <p:nvPr/>
          </p:nvSpPr>
          <p:spPr bwMode="auto">
            <a:xfrm>
              <a:off x="6262616" y="23622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AutoShape 16"/>
            <p:cNvSpPr>
              <a:spLocks noChangeArrowheads="1"/>
            </p:cNvSpPr>
            <p:nvPr/>
          </p:nvSpPr>
          <p:spPr bwMode="auto">
            <a:xfrm>
              <a:off x="7162800" y="23622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AutoShape 17"/>
            <p:cNvSpPr>
              <a:spLocks noChangeArrowheads="1"/>
            </p:cNvSpPr>
            <p:nvPr/>
          </p:nvSpPr>
          <p:spPr bwMode="auto">
            <a:xfrm>
              <a:off x="7467600" y="27432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AutoShape 18"/>
            <p:cNvSpPr>
              <a:spLocks noChangeArrowheads="1"/>
            </p:cNvSpPr>
            <p:nvPr/>
          </p:nvSpPr>
          <p:spPr bwMode="auto">
            <a:xfrm>
              <a:off x="6110216" y="18288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AutoShape 19"/>
            <p:cNvSpPr>
              <a:spLocks noChangeArrowheads="1"/>
            </p:cNvSpPr>
            <p:nvPr/>
          </p:nvSpPr>
          <p:spPr bwMode="auto">
            <a:xfrm>
              <a:off x="6477000" y="3579694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AutoShape 20"/>
            <p:cNvSpPr>
              <a:spLocks noChangeArrowheads="1"/>
            </p:cNvSpPr>
            <p:nvPr/>
          </p:nvSpPr>
          <p:spPr bwMode="auto">
            <a:xfrm>
              <a:off x="5849203" y="4396854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AutoShape 21"/>
            <p:cNvSpPr>
              <a:spLocks noChangeArrowheads="1"/>
            </p:cNvSpPr>
            <p:nvPr/>
          </p:nvSpPr>
          <p:spPr bwMode="auto">
            <a:xfrm>
              <a:off x="6626557" y="4419600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>
              <a:off x="5943600" y="3733800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25"/>
            <p:cNvSpPr>
              <a:spLocks noChangeArrowheads="1"/>
            </p:cNvSpPr>
            <p:nvPr/>
          </p:nvSpPr>
          <p:spPr bwMode="auto">
            <a:xfrm>
              <a:off x="7315200" y="4343400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26"/>
            <p:cNvSpPr>
              <a:spLocks noChangeArrowheads="1"/>
            </p:cNvSpPr>
            <p:nvPr/>
          </p:nvSpPr>
          <p:spPr bwMode="auto">
            <a:xfrm>
              <a:off x="6262616" y="4815386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utoShape 27"/>
            <p:cNvSpPr>
              <a:spLocks noChangeArrowheads="1"/>
            </p:cNvSpPr>
            <p:nvPr/>
          </p:nvSpPr>
          <p:spPr bwMode="auto">
            <a:xfrm>
              <a:off x="6858000" y="4038600"/>
              <a:ext cx="152400" cy="152400"/>
            </a:xfrm>
            <a:prstGeom prst="diamond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AutoShape 29"/>
            <p:cNvSpPr>
              <a:spLocks noChangeArrowheads="1"/>
            </p:cNvSpPr>
            <p:nvPr/>
          </p:nvSpPr>
          <p:spPr bwMode="auto">
            <a:xfrm>
              <a:off x="6629400" y="2590800"/>
              <a:ext cx="152400" cy="152400"/>
            </a:xfrm>
            <a:prstGeom prst="diamond">
              <a:avLst/>
            </a:prstGeom>
            <a:solidFill>
              <a:srgbClr val="00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5" name="Group 33"/>
            <p:cNvGrpSpPr>
              <a:grpSpLocks/>
            </p:cNvGrpSpPr>
            <p:nvPr/>
          </p:nvGrpSpPr>
          <p:grpSpPr bwMode="auto">
            <a:xfrm>
              <a:off x="1736725" y="1447800"/>
              <a:ext cx="6569075" cy="4570413"/>
              <a:chOff x="1094" y="912"/>
              <a:chExt cx="4138" cy="2879"/>
            </a:xfrm>
          </p:grpSpPr>
          <p:grpSp>
            <p:nvGrpSpPr>
              <p:cNvPr id="36" name="Group 34"/>
              <p:cNvGrpSpPr>
                <a:grpSpLocks/>
              </p:cNvGrpSpPr>
              <p:nvPr/>
            </p:nvGrpSpPr>
            <p:grpSpPr bwMode="auto">
              <a:xfrm>
                <a:off x="1488" y="912"/>
                <a:ext cx="3744" cy="2640"/>
                <a:chOff x="1488" y="912"/>
                <a:chExt cx="3744" cy="2640"/>
              </a:xfrm>
            </p:grpSpPr>
            <p:sp>
              <p:nvSpPr>
                <p:cNvPr id="39" name="Line 35"/>
                <p:cNvSpPr>
                  <a:spLocks noChangeShapeType="1"/>
                </p:cNvSpPr>
                <p:nvPr/>
              </p:nvSpPr>
              <p:spPr bwMode="auto">
                <a:xfrm>
                  <a:off x="1488" y="912"/>
                  <a:ext cx="0" cy="264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36"/>
                <p:cNvSpPr>
                  <a:spLocks noChangeShapeType="1"/>
                </p:cNvSpPr>
                <p:nvPr/>
              </p:nvSpPr>
              <p:spPr bwMode="auto">
                <a:xfrm>
                  <a:off x="1488" y="3552"/>
                  <a:ext cx="37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37" name="Text Box 37"/>
              <p:cNvSpPr txBox="1">
                <a:spLocks noChangeArrowheads="1"/>
              </p:cNvSpPr>
              <p:nvPr/>
            </p:nvSpPr>
            <p:spPr bwMode="auto">
              <a:xfrm>
                <a:off x="3206" y="3503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6858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en-US" dirty="0"/>
                  <a:t>X</a:t>
                </a:r>
              </a:p>
            </p:txBody>
          </p:sp>
          <p:sp>
            <p:nvSpPr>
              <p:cNvPr id="38" name="Text Box 38"/>
              <p:cNvSpPr txBox="1">
                <a:spLocks noChangeArrowheads="1"/>
              </p:cNvSpPr>
              <p:nvPr/>
            </p:nvSpPr>
            <p:spPr bwMode="auto">
              <a:xfrm>
                <a:off x="1094" y="1754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6858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r>
                  <a:rPr lang="en-US" altLang="en-US"/>
                  <a:t>Y</a:t>
                </a:r>
              </a:p>
            </p:txBody>
          </p:sp>
        </p:grpSp>
        <p:sp>
          <p:nvSpPr>
            <p:cNvPr id="42" name="Oval 44"/>
            <p:cNvSpPr>
              <a:spLocks noChangeArrowheads="1"/>
            </p:cNvSpPr>
            <p:nvPr/>
          </p:nvSpPr>
          <p:spPr bwMode="auto">
            <a:xfrm>
              <a:off x="6324600" y="4038600"/>
              <a:ext cx="228600" cy="228600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4"/>
            <p:cNvSpPr>
              <a:spLocks noChangeArrowheads="1"/>
            </p:cNvSpPr>
            <p:nvPr/>
          </p:nvSpPr>
          <p:spPr bwMode="auto">
            <a:xfrm>
              <a:off x="6743700" y="2209800"/>
              <a:ext cx="228600" cy="228600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48"/>
            <p:cNvSpPr>
              <a:spLocks noChangeArrowheads="1"/>
            </p:cNvSpPr>
            <p:nvPr/>
          </p:nvSpPr>
          <p:spPr bwMode="auto">
            <a:xfrm>
              <a:off x="2933700" y="4343400"/>
              <a:ext cx="228600" cy="228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cxnSp>
        <p:nvCxnSpPr>
          <p:cNvPr id="41" name="Straight Connector 40"/>
          <p:cNvCxnSpPr>
            <a:stCxn id="9" idx="0"/>
            <a:endCxn id="17" idx="2"/>
          </p:cNvCxnSpPr>
          <p:nvPr/>
        </p:nvCxnSpPr>
        <p:spPr>
          <a:xfrm flipV="1">
            <a:off x="3300225" y="4100213"/>
            <a:ext cx="1972752" cy="8884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6" idx="3"/>
            <a:endCxn id="22" idx="3"/>
          </p:cNvCxnSpPr>
          <p:nvPr/>
        </p:nvCxnSpPr>
        <p:spPr>
          <a:xfrm flipV="1">
            <a:off x="3378247" y="5241883"/>
            <a:ext cx="1669249" cy="2797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406200" y="4221088"/>
            <a:ext cx="101904" cy="5764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3"/>
          <p:cNvSpPr txBox="1">
            <a:spLocks noChangeArrowheads="1"/>
          </p:cNvSpPr>
          <p:nvPr/>
        </p:nvSpPr>
        <p:spPr>
          <a:xfrm>
            <a:off x="156592" y="1524000"/>
            <a:ext cx="8807896" cy="495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8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600" kern="120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/>
              <a:t>Distances between (inter) clusters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Could be calculated in several ways: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distance between the closest/furthest two points, one in each cluster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the distance between clusters’ centroids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765308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Objective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1772816"/>
            <a:ext cx="8503920" cy="1619672"/>
          </a:xfrm>
        </p:spPr>
        <p:txBody>
          <a:bodyPr>
            <a:normAutofit/>
          </a:bodyPr>
          <a:lstStyle/>
          <a:p>
            <a:r>
              <a:rPr lang="en-US" sz="2400" dirty="0"/>
              <a:t>Putting it all together, we want K-Means to:</a:t>
            </a:r>
          </a:p>
          <a:p>
            <a:pPr lvl="1"/>
            <a:r>
              <a:rPr lang="en-US" sz="2000" dirty="0"/>
              <a:t>Maximize Between (Inter) clusters distances</a:t>
            </a:r>
          </a:p>
          <a:p>
            <a:pPr lvl="1"/>
            <a:r>
              <a:rPr lang="en-US" sz="2000" dirty="0"/>
              <a:t>Minimize Within (Intra) clusters distances</a:t>
            </a:r>
            <a:endParaRPr lang="en-US" sz="3200" dirty="0">
              <a:latin typeface="Cambria Math"/>
            </a:endParaRPr>
          </a:p>
          <a:p>
            <a:pPr marL="274320" lvl="1" indent="0" algn="ctr">
              <a:buNone/>
            </a:pPr>
            <a:endParaRPr lang="en-US" sz="2800" b="0" dirty="0">
              <a:ea typeface="Cambria Math"/>
            </a:endParaRPr>
          </a:p>
          <a:p>
            <a:pPr marL="274320" lvl="1" indent="0" algn="ctr">
              <a:buNone/>
            </a:pPr>
            <a:endParaRPr lang="en-US" dirty="0"/>
          </a:p>
          <a:p>
            <a:pPr marL="274320" lvl="1" indent="0" algn="ctr"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11760" y="3104456"/>
                <a:ext cx="2509952" cy="809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Score 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𝑒𝑟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𝐼𝑛𝑡𝑟𝑎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104456"/>
                <a:ext cx="2509952" cy="809389"/>
              </a:xfrm>
              <a:prstGeom prst="rect">
                <a:avLst/>
              </a:prstGeom>
              <a:blipFill rotWithShape="0">
                <a:blip r:embed="rId2"/>
                <a:stretch>
                  <a:fillRect l="-389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848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Evaluation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89032" y="1889794"/>
                <a:ext cx="2509952" cy="809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Score 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Int</m:t>
                        </m:r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𝑒𝑟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𝐼𝑛𝑡𝑟𝑎</m:t>
                        </m:r>
                      </m:den>
                    </m:f>
                  </m:oMath>
                </a14:m>
                <a:endParaRPr lang="en-GB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032" y="1889794"/>
                <a:ext cx="2509952" cy="809389"/>
              </a:xfrm>
              <a:prstGeom prst="rect">
                <a:avLst/>
              </a:prstGeom>
              <a:blipFill rotWithShape="0">
                <a:blip r:embed="rId2"/>
                <a:stretch>
                  <a:fillRect l="-388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4536" y="3139375"/>
                <a:ext cx="7488832" cy="924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Worst case score (</a:t>
                </a:r>
                <a:r>
                  <a:rPr lang="en-US" sz="2400" dirty="0">
                    <a:solidFill>
                      <a:srgbClr val="0070C0"/>
                    </a:solidFill>
                  </a:rPr>
                  <a:t>Dunn Index</a:t>
                </a:r>
                <a:r>
                  <a:rPr lang="en-US" sz="2400" dirty="0">
                    <a:solidFill>
                      <a:schemeClr val="tx2"/>
                    </a:solidFill>
                  </a:rPr>
                  <a:t>) =</a:t>
                </a:r>
                <a14:m>
                  <m:oMath xmlns:m="http://schemas.openxmlformats.org/officeDocument/2006/math">
                    <m:r>
                      <a:rPr lang="en-US" sz="32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Int</m:t>
                            </m:r>
                            <m:r>
                              <a:rPr lang="en-US" sz="32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𝑒𝑟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  <m:r>
                          <a:rPr lang="en-US" sz="3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func>
                          <m:funcPr>
                            <m:ctrlP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𝐼𝑛𝑡𝑟𝑎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GB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36" y="3139375"/>
                <a:ext cx="7488832" cy="924099"/>
              </a:xfrm>
              <a:prstGeom prst="rect">
                <a:avLst/>
              </a:prstGeom>
              <a:blipFill rotWithShape="0">
                <a:blip r:embed="rId3"/>
                <a:stretch>
                  <a:fillRect l="-122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08647" y="4138038"/>
            <a:ext cx="2467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Best case score = </a:t>
            </a:r>
            <a:endParaRPr lang="en-GB" sz="3200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5856" y="4138038"/>
            <a:ext cx="43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?</a:t>
            </a:r>
            <a:endParaRPr lang="en-GB" sz="32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881336" y="3920901"/>
                <a:ext cx="3525344" cy="902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2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en-US" sz="320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𝑎𝑥</m:t>
                                </m:r>
                              </m:e>
                              <m:lim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𝐼𝑛𝑡𝑒𝑟</m:t>
                            </m:r>
                          </m:e>
                        </m:func>
                        <m:r>
                          <a:rPr lang="en-US" sz="3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func>
                          <m:funcPr>
                            <m:ctrlPr>
                              <a:rPr lang="en-US" sz="320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20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200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3200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𝐼𝑛𝑡𝑟𝑎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den>
                    </m:f>
                  </m:oMath>
                </a14:m>
                <a:endParaRPr lang="en-GB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1336" y="3920901"/>
                <a:ext cx="3525344" cy="902491"/>
              </a:xfrm>
              <a:prstGeom prst="rect">
                <a:avLst/>
              </a:prstGeom>
              <a:blipFill rotWithShape="0">
                <a:blip r:embed="rId4"/>
                <a:stretch>
                  <a:fillRect l="-276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3568" y="5028510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Other two well known metrics</a:t>
            </a:r>
            <a:r>
              <a:rPr lang="en-US" sz="2400" dirty="0">
                <a:solidFill>
                  <a:srgbClr val="0070C0"/>
                </a:solidFill>
              </a:rPr>
              <a:t>: Silhouette </a:t>
            </a:r>
            <a:r>
              <a:rPr lang="en-US" sz="2400" dirty="0">
                <a:solidFill>
                  <a:schemeClr val="tx2"/>
                </a:solidFill>
              </a:rPr>
              <a:t>&amp;</a:t>
            </a:r>
            <a:r>
              <a:rPr lang="en-US" sz="2400" dirty="0">
                <a:solidFill>
                  <a:srgbClr val="0070C0"/>
                </a:solidFill>
              </a:rPr>
              <a:t> Davies-</a:t>
            </a:r>
            <a:r>
              <a:rPr lang="en-US" sz="2400" dirty="0" err="1">
                <a:solidFill>
                  <a:srgbClr val="0070C0"/>
                </a:solidFill>
              </a:rPr>
              <a:t>Bouldin</a:t>
            </a:r>
            <a:r>
              <a:rPr lang="en-US" sz="2400" dirty="0">
                <a:solidFill>
                  <a:srgbClr val="0070C0"/>
                </a:solidFill>
              </a:rPr>
              <a:t> </a:t>
            </a:r>
            <a:endParaRPr lang="en-GB" sz="3200" dirty="0">
              <a:solidFill>
                <a:srgbClr val="0070C0"/>
              </a:solidFill>
            </a:endParaRPr>
          </a:p>
        </p:txBody>
      </p:sp>
      <p:cxnSp>
        <p:nvCxnSpPr>
          <p:cNvPr id="14" name="מחבר ישר 13"/>
          <p:cNvCxnSpPr/>
          <p:nvPr/>
        </p:nvCxnSpPr>
        <p:spPr>
          <a:xfrm>
            <a:off x="808647" y="4063474"/>
            <a:ext cx="4987489" cy="6616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מחבר ישר 15"/>
          <p:cNvCxnSpPr/>
          <p:nvPr/>
        </p:nvCxnSpPr>
        <p:spPr>
          <a:xfrm flipV="1">
            <a:off x="824536" y="4063474"/>
            <a:ext cx="4971600" cy="75991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87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/>
      <p:bldP spid="11" grpId="0"/>
      <p:bldP spid="11" grpId="1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u="sng" dirty="0"/>
              <a:t>Pros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Extremely simple algorithm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Relatively efficient – complexity </a:t>
            </a:r>
            <a:r>
              <a:rPr lang="en-US" altLang="en-US" i="1" dirty="0"/>
              <a:t>O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Has an </a:t>
            </a:r>
            <a:r>
              <a:rPr lang="en-US" altLang="en-US" sz="2400" dirty="0">
                <a:solidFill>
                  <a:srgbClr val="0070C0"/>
                </a:solidFill>
              </a:rPr>
              <a:t>objective function </a:t>
            </a:r>
            <a:r>
              <a:rPr lang="en-US" altLang="en-US" sz="2400" dirty="0"/>
              <a:t>to optimize. 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However, often it terminates at a </a:t>
            </a:r>
            <a:r>
              <a:rPr lang="en-US" altLang="en-US" sz="2000" i="1" dirty="0">
                <a:solidFill>
                  <a:srgbClr val="0070C0"/>
                </a:solidFill>
              </a:rPr>
              <a:t>local optimum</a:t>
            </a:r>
            <a:r>
              <a:rPr lang="en-US" altLang="en-US" sz="2000" dirty="0"/>
              <a:t>. The </a:t>
            </a:r>
            <a:r>
              <a:rPr lang="en-US" altLang="en-US" sz="2000" i="1" dirty="0">
                <a:solidFill>
                  <a:srgbClr val="0070C0"/>
                </a:solidFill>
              </a:rPr>
              <a:t>global optimum</a:t>
            </a:r>
            <a:r>
              <a:rPr lang="en-US" altLang="en-US" sz="2000" dirty="0">
                <a:solidFill>
                  <a:srgbClr val="0070C0"/>
                </a:solidFill>
              </a:rPr>
              <a:t> </a:t>
            </a:r>
            <a:r>
              <a:rPr lang="en-US" altLang="en-US" sz="2000" dirty="0"/>
              <a:t>may be found using techniques such as </a:t>
            </a:r>
            <a:r>
              <a:rPr lang="en-US" altLang="en-US" sz="2000" i="1" dirty="0"/>
              <a:t>simulated annealing</a:t>
            </a:r>
            <a:r>
              <a:rPr lang="en-US" altLang="en-US" sz="2000" dirty="0"/>
              <a:t> and </a:t>
            </a:r>
            <a:r>
              <a:rPr lang="en-US" altLang="en-US" sz="2000" i="1" dirty="0"/>
              <a:t>genetic algorithms</a:t>
            </a:r>
            <a:endParaRPr lang="en-US" altLang="en-US" sz="200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1752" y="22177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K-Means – Pros &amp; Cons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265184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5"/>
            <a:ext cx="2971800" cy="4536504"/>
          </a:xfrm>
        </p:spPr>
        <p:txBody>
          <a:bodyPr>
            <a:normAutofit/>
          </a:bodyPr>
          <a:lstStyle/>
          <a:p>
            <a:r>
              <a:rPr lang="en-US" sz="2000" dirty="0"/>
              <a:t>The K-means algorithm can find only “local optimum” and not the best solution</a:t>
            </a:r>
          </a:p>
          <a:p>
            <a:r>
              <a:rPr lang="en-US" sz="2000" dirty="0"/>
              <a:t>Hence, it is important to run the algorithm multiple times with random starting points to (hopefully) find the best solution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26" y="1628800"/>
            <a:ext cx="5179982" cy="489638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4716017" y="1571056"/>
            <a:ext cx="432047" cy="112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5193315" y="104529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Solution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6516216" y="1368461"/>
            <a:ext cx="353499" cy="3146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869715" y="1036829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Solution</a:t>
            </a:r>
          </a:p>
        </p:txBody>
      </p:sp>
      <p:sp>
        <p:nvSpPr>
          <p:cNvPr id="13" name="Footer Placeholder 3"/>
          <p:cNvSpPr txBox="1">
            <a:spLocks/>
          </p:cNvSpPr>
          <p:nvPr/>
        </p:nvSpPr>
        <p:spPr>
          <a:xfrm>
            <a:off x="107504" y="6381328"/>
            <a:ext cx="3888432" cy="365760"/>
          </a:xfrm>
          <a:prstGeom prst="rect">
            <a:avLst/>
          </a:prstGeom>
        </p:spPr>
        <p:txBody>
          <a:bodyPr vert="horz"/>
          <a:lstStyle>
            <a:defPPr>
              <a:defRPr lang="en-US"/>
            </a:defPPr>
            <a:lvl1pPr marL="0" algn="l" defTabSz="914400" rtl="0" eaLnBrk="1" latinLnBrk="0" hangingPunct="1">
              <a:defRPr kumimoji="0"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 to Statistical Learning  / </a:t>
            </a:r>
            <a:r>
              <a:rPr lang="en-US" dirty="0" err="1"/>
              <a:t>Tibshirani</a:t>
            </a:r>
            <a:r>
              <a:rPr lang="en-US" dirty="0"/>
              <a:t> et al</a:t>
            </a:r>
          </a:p>
        </p:txBody>
      </p:sp>
    </p:spTree>
    <p:extLst>
      <p:ext uri="{BB962C8B-B14F-4D97-AF65-F5344CB8AC3E}">
        <p14:creationId xmlns:p14="http://schemas.microsoft.com/office/powerpoint/2010/main" val="426705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00336"/>
            <a:ext cx="86868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u="sng" dirty="0"/>
              <a:t>Pros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Extremely simple algorithm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Relatively efficient – complexity </a:t>
            </a:r>
            <a:r>
              <a:rPr lang="en-US" altLang="en-US" i="1" dirty="0"/>
              <a:t>O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Has an objective function to optimize.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However, often it terminates at a local optimum. The global optimum may be found using techniques such as simulated annealing and genetic algorithms</a:t>
            </a:r>
          </a:p>
          <a:p>
            <a:pPr>
              <a:lnSpc>
                <a:spcPct val="90000"/>
              </a:lnSpc>
            </a:pPr>
            <a:r>
              <a:rPr lang="en-US" altLang="en-US" sz="2400" u="sng" dirty="0"/>
              <a:t>Cons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Need to specify </a:t>
            </a:r>
            <a:r>
              <a:rPr lang="en-US" altLang="en-US" sz="2400" i="1" dirty="0">
                <a:solidFill>
                  <a:srgbClr val="FF0000"/>
                </a:solidFill>
              </a:rPr>
              <a:t>k</a:t>
            </a:r>
            <a:r>
              <a:rPr lang="en-US" altLang="en-US" sz="2400" i="1" dirty="0"/>
              <a:t>, </a:t>
            </a:r>
            <a:r>
              <a:rPr lang="en-US" altLang="en-US" sz="2400" dirty="0"/>
              <a:t>the </a:t>
            </a:r>
            <a:r>
              <a:rPr lang="en-US" altLang="en-US" sz="2400" i="1" dirty="0"/>
              <a:t>number</a:t>
            </a:r>
            <a:r>
              <a:rPr lang="en-US" altLang="en-US" sz="2400" dirty="0"/>
              <a:t> of clusters, in advance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1752" y="22177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K-Means – Pros &amp; Cons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2705021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520" y="6381328"/>
            <a:ext cx="3581400" cy="365760"/>
          </a:xfrm>
        </p:spPr>
        <p:txBody>
          <a:bodyPr/>
          <a:lstStyle/>
          <a:p>
            <a:r>
              <a:rPr lang="en-US" dirty="0"/>
              <a:t>Introduction o Statistical Learning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60848"/>
            <a:ext cx="5900102" cy="28976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75000"/>
          </a:blip>
          <a:srcRect l="64609" t="13199" r="1851"/>
          <a:stretch/>
        </p:blipFill>
        <p:spPr>
          <a:xfrm>
            <a:off x="696036" y="2448748"/>
            <a:ext cx="1978925" cy="2515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1640" y="2182100"/>
            <a:ext cx="9361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raw (k=1)</a:t>
            </a:r>
          </a:p>
        </p:txBody>
      </p:sp>
    </p:spTree>
    <p:extLst>
      <p:ext uri="{BB962C8B-B14F-4D97-AF65-F5344CB8AC3E}">
        <p14:creationId xmlns:p14="http://schemas.microsoft.com/office/powerpoint/2010/main" val="348094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u="sng" dirty="0"/>
              <a:t>Pros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Extremely simple algorithm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Relatively efficient – complexity </a:t>
            </a:r>
            <a:r>
              <a:rPr lang="en-US" altLang="en-US" i="1" dirty="0"/>
              <a:t>O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Has an objective function to optimize.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However, often it terminates at a local optimum. The global optimum may be found using techniques such as simulated annealing and genetic algorithms</a:t>
            </a:r>
          </a:p>
          <a:p>
            <a:pPr>
              <a:lnSpc>
                <a:spcPct val="90000"/>
              </a:lnSpc>
            </a:pPr>
            <a:r>
              <a:rPr lang="en-US" altLang="en-US" sz="2400" u="sng" dirty="0"/>
              <a:t>Cons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Need to specify </a:t>
            </a:r>
            <a:r>
              <a:rPr lang="en-US" altLang="en-US" sz="2400" i="1" dirty="0"/>
              <a:t>k, </a:t>
            </a:r>
            <a:r>
              <a:rPr lang="en-US" altLang="en-US" sz="2400" dirty="0"/>
              <a:t>the </a:t>
            </a:r>
            <a:r>
              <a:rPr lang="en-US" altLang="en-US" sz="2400" i="1" dirty="0"/>
              <a:t>number</a:t>
            </a:r>
            <a:r>
              <a:rPr lang="en-US" altLang="en-US" sz="2400" dirty="0"/>
              <a:t> of clusters, in advance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Trouble with noisy data and </a:t>
            </a:r>
            <a:r>
              <a:rPr lang="en-US" altLang="en-US" sz="2400" i="1" dirty="0">
                <a:solidFill>
                  <a:srgbClr val="FF0000"/>
                </a:solidFill>
              </a:rPr>
              <a:t>outliers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1752" y="22177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K-Means – Pros &amp; Cons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59438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K-means - outliers</a:t>
            </a:r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46482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4876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4196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057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3581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1054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114800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3810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19050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0574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209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362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27432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1828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276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4800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105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3434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3733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1910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4648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0292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0386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257800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2590800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1447800"/>
            <a:ext cx="6569075" cy="4841875"/>
            <a:chOff x="1094" y="912"/>
            <a:chExt cx="4138" cy="3050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912"/>
              <a:ext cx="3744" cy="2640"/>
              <a:chOff x="1488" y="912"/>
              <a:chExt cx="3744" cy="264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912"/>
                <a:ext cx="0" cy="26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67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28600" y="4114800"/>
            <a:ext cx="19050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/>
              <a:t>move cluster centers to cluster means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3886200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343400"/>
            <a:ext cx="685800" cy="533400"/>
            <a:chOff x="192" y="1824"/>
            <a:chExt cx="432" cy="336"/>
          </a:xfrm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6591300" y="2095500"/>
            <a:ext cx="685800" cy="533400"/>
            <a:chOff x="192" y="1824"/>
            <a:chExt cx="432" cy="336"/>
          </a:xfrm>
        </p:grpSpPr>
        <p:sp>
          <p:nvSpPr>
            <p:cNvPr id="49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sp>
        <p:nvSpPr>
          <p:cNvPr id="4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19400" y="1943100"/>
            <a:ext cx="304800" cy="381000"/>
            <a:chOff x="2819400" y="2514600"/>
            <a:chExt cx="304800" cy="381000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2819400" y="2514600"/>
              <a:ext cx="304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2819400" y="2514600"/>
              <a:ext cx="304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367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62535E-6 L 0.00452 0.114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33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6" y="5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Solution – </a:t>
            </a:r>
            <a:r>
              <a:rPr lang="en-US" altLang="en-US" dirty="0">
                <a:solidFill>
                  <a:srgbClr val="FF0000"/>
                </a:solidFill>
              </a:rPr>
              <a:t>K-</a:t>
            </a:r>
            <a:r>
              <a:rPr lang="en-US" altLang="en-US" dirty="0"/>
              <a:t> </a:t>
            </a:r>
            <a:r>
              <a:rPr lang="en-US" altLang="en-US" strike="sngStrike" dirty="0">
                <a:solidFill>
                  <a:srgbClr val="FF0000"/>
                </a:solidFill>
              </a:rPr>
              <a:t>Means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rgbClr val="FF0000"/>
                </a:solidFill>
              </a:rPr>
              <a:t>Medoids</a:t>
            </a:r>
            <a:endParaRPr lang="en-US" altLang="en-US" sz="4000" dirty="0">
              <a:solidFill>
                <a:srgbClr val="FF0000"/>
              </a:solidFill>
            </a:endParaRPr>
          </a:p>
        </p:txBody>
      </p:sp>
      <p:sp>
        <p:nvSpPr>
          <p:cNvPr id="433155" name="AutoShape 3"/>
          <p:cNvSpPr>
            <a:spLocks noChangeArrowheads="1"/>
          </p:cNvSpPr>
          <p:nvPr/>
        </p:nvSpPr>
        <p:spPr bwMode="auto">
          <a:xfrm>
            <a:off x="3200400" y="509989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6" name="AutoShape 4"/>
          <p:cNvSpPr>
            <a:spLocks noChangeArrowheads="1"/>
          </p:cNvSpPr>
          <p:nvPr/>
        </p:nvSpPr>
        <p:spPr bwMode="auto">
          <a:xfrm>
            <a:off x="3352800" y="532849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7" name="AutoShape 5"/>
          <p:cNvSpPr>
            <a:spLocks noChangeArrowheads="1"/>
          </p:cNvSpPr>
          <p:nvPr/>
        </p:nvSpPr>
        <p:spPr bwMode="auto">
          <a:xfrm>
            <a:off x="3124200" y="555709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8" name="AutoShape 6"/>
          <p:cNvSpPr>
            <a:spLocks noChangeArrowheads="1"/>
          </p:cNvSpPr>
          <p:nvPr/>
        </p:nvSpPr>
        <p:spPr bwMode="auto">
          <a:xfrm>
            <a:off x="2895600" y="487129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59" name="AutoShape 7"/>
          <p:cNvSpPr>
            <a:spLocks noChangeArrowheads="1"/>
          </p:cNvSpPr>
          <p:nvPr/>
        </p:nvSpPr>
        <p:spPr bwMode="auto">
          <a:xfrm>
            <a:off x="2895600" y="250909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0" name="AutoShape 8"/>
          <p:cNvSpPr>
            <a:spLocks noChangeArrowheads="1"/>
          </p:cNvSpPr>
          <p:nvPr/>
        </p:nvSpPr>
        <p:spPr bwMode="auto">
          <a:xfrm>
            <a:off x="2895600" y="403309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1" name="AutoShape 9"/>
          <p:cNvSpPr>
            <a:spLocks noChangeArrowheads="1"/>
          </p:cNvSpPr>
          <p:nvPr/>
        </p:nvSpPr>
        <p:spPr bwMode="auto">
          <a:xfrm>
            <a:off x="2895600" y="555709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2" name="AutoShape 10"/>
          <p:cNvSpPr>
            <a:spLocks noChangeArrowheads="1"/>
          </p:cNvSpPr>
          <p:nvPr/>
        </p:nvSpPr>
        <p:spPr bwMode="auto">
          <a:xfrm>
            <a:off x="2438400" y="4566493"/>
            <a:ext cx="152400" cy="152400"/>
          </a:xfrm>
          <a:prstGeom prst="diamond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3" name="AutoShape 11"/>
          <p:cNvSpPr>
            <a:spLocks noChangeArrowheads="1"/>
          </p:cNvSpPr>
          <p:nvPr/>
        </p:nvSpPr>
        <p:spPr bwMode="auto">
          <a:xfrm>
            <a:off x="4572000" y="42616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4" name="AutoShape 12"/>
          <p:cNvSpPr>
            <a:spLocks noChangeArrowheads="1"/>
          </p:cNvSpPr>
          <p:nvPr/>
        </p:nvSpPr>
        <p:spPr bwMode="auto">
          <a:xfrm>
            <a:off x="6705600" y="2280493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5" name="AutoShape 13"/>
          <p:cNvSpPr>
            <a:spLocks noChangeArrowheads="1"/>
          </p:cNvSpPr>
          <p:nvPr/>
        </p:nvSpPr>
        <p:spPr bwMode="auto">
          <a:xfrm>
            <a:off x="7162800" y="2356693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6" name="AutoShape 14"/>
          <p:cNvSpPr>
            <a:spLocks noChangeArrowheads="1"/>
          </p:cNvSpPr>
          <p:nvPr/>
        </p:nvSpPr>
        <p:spPr bwMode="auto">
          <a:xfrm>
            <a:off x="7010400" y="2509093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7" name="AutoShape 15"/>
          <p:cNvSpPr>
            <a:spLocks noChangeArrowheads="1"/>
          </p:cNvSpPr>
          <p:nvPr/>
        </p:nvSpPr>
        <p:spPr bwMode="auto">
          <a:xfrm>
            <a:off x="6858000" y="2661493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8" name="AutoShape 16"/>
          <p:cNvSpPr>
            <a:spLocks noChangeArrowheads="1"/>
          </p:cNvSpPr>
          <p:nvPr/>
        </p:nvSpPr>
        <p:spPr bwMode="auto">
          <a:xfrm>
            <a:off x="7162800" y="2813893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69" name="AutoShape 17"/>
          <p:cNvSpPr>
            <a:spLocks noChangeArrowheads="1"/>
          </p:cNvSpPr>
          <p:nvPr/>
        </p:nvSpPr>
        <p:spPr bwMode="auto">
          <a:xfrm>
            <a:off x="7467600" y="3194893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0" name="AutoShape 18"/>
          <p:cNvSpPr>
            <a:spLocks noChangeArrowheads="1"/>
          </p:cNvSpPr>
          <p:nvPr/>
        </p:nvSpPr>
        <p:spPr bwMode="auto">
          <a:xfrm>
            <a:off x="5715000" y="2280493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1" name="AutoShape 19"/>
          <p:cNvSpPr>
            <a:spLocks noChangeArrowheads="1"/>
          </p:cNvSpPr>
          <p:nvPr/>
        </p:nvSpPr>
        <p:spPr bwMode="auto">
          <a:xfrm>
            <a:off x="6019800" y="37282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2" name="AutoShape 20"/>
          <p:cNvSpPr>
            <a:spLocks noChangeArrowheads="1"/>
          </p:cNvSpPr>
          <p:nvPr/>
        </p:nvSpPr>
        <p:spPr bwMode="auto">
          <a:xfrm>
            <a:off x="6019800" y="52522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3" name="AutoShape 21"/>
          <p:cNvSpPr>
            <a:spLocks noChangeArrowheads="1"/>
          </p:cNvSpPr>
          <p:nvPr/>
        </p:nvSpPr>
        <p:spPr bwMode="auto">
          <a:xfrm>
            <a:off x="6400800" y="55570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4" name="AutoShape 22"/>
          <p:cNvSpPr>
            <a:spLocks noChangeArrowheads="1"/>
          </p:cNvSpPr>
          <p:nvPr/>
        </p:nvSpPr>
        <p:spPr bwMode="auto">
          <a:xfrm>
            <a:off x="6781800" y="47950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5" name="AutoShape 23"/>
          <p:cNvSpPr>
            <a:spLocks noChangeArrowheads="1"/>
          </p:cNvSpPr>
          <p:nvPr/>
        </p:nvSpPr>
        <p:spPr bwMode="auto">
          <a:xfrm>
            <a:off x="5943600" y="41854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6" name="AutoShape 24"/>
          <p:cNvSpPr>
            <a:spLocks noChangeArrowheads="1"/>
          </p:cNvSpPr>
          <p:nvPr/>
        </p:nvSpPr>
        <p:spPr bwMode="auto">
          <a:xfrm>
            <a:off x="5181600" y="46426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7" name="AutoShape 25"/>
          <p:cNvSpPr>
            <a:spLocks noChangeArrowheads="1"/>
          </p:cNvSpPr>
          <p:nvPr/>
        </p:nvSpPr>
        <p:spPr bwMode="auto">
          <a:xfrm>
            <a:off x="7162800" y="50998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8" name="AutoShape 26"/>
          <p:cNvSpPr>
            <a:spLocks noChangeArrowheads="1"/>
          </p:cNvSpPr>
          <p:nvPr/>
        </p:nvSpPr>
        <p:spPr bwMode="auto">
          <a:xfrm>
            <a:off x="7010400" y="54808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79" name="AutoShape 27"/>
          <p:cNvSpPr>
            <a:spLocks noChangeArrowheads="1"/>
          </p:cNvSpPr>
          <p:nvPr/>
        </p:nvSpPr>
        <p:spPr bwMode="auto">
          <a:xfrm>
            <a:off x="6858000" y="44902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0" name="AutoShape 28"/>
          <p:cNvSpPr>
            <a:spLocks noChangeArrowheads="1"/>
          </p:cNvSpPr>
          <p:nvPr/>
        </p:nvSpPr>
        <p:spPr bwMode="auto">
          <a:xfrm>
            <a:off x="7467600" y="5709493"/>
            <a:ext cx="152400" cy="152400"/>
          </a:xfrm>
          <a:prstGeom prst="diamond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3181" name="AutoShape 29"/>
          <p:cNvSpPr>
            <a:spLocks noChangeArrowheads="1"/>
          </p:cNvSpPr>
          <p:nvPr/>
        </p:nvSpPr>
        <p:spPr bwMode="auto">
          <a:xfrm>
            <a:off x="6629400" y="3042493"/>
            <a:ext cx="152400" cy="152400"/>
          </a:xfrm>
          <a:prstGeom prst="diamond">
            <a:avLst/>
          </a:prstGeom>
          <a:solidFill>
            <a:srgbClr val="00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33182" name="Group 30"/>
          <p:cNvGrpSpPr>
            <a:grpSpLocks/>
          </p:cNvGrpSpPr>
          <p:nvPr/>
        </p:nvGrpSpPr>
        <p:grpSpPr bwMode="auto">
          <a:xfrm>
            <a:off x="1736725" y="2280493"/>
            <a:ext cx="6569075" cy="4173538"/>
            <a:chOff x="1094" y="1152"/>
            <a:chExt cx="4138" cy="2629"/>
          </a:xfrm>
        </p:grpSpPr>
        <p:grpSp>
          <p:nvGrpSpPr>
            <p:cNvPr id="433183" name="Group 31"/>
            <p:cNvGrpSpPr>
              <a:grpSpLocks/>
            </p:cNvGrpSpPr>
            <p:nvPr/>
          </p:nvGrpSpPr>
          <p:grpSpPr bwMode="auto">
            <a:xfrm>
              <a:off x="1488" y="1152"/>
              <a:ext cx="3744" cy="2400"/>
              <a:chOff x="1488" y="1152"/>
              <a:chExt cx="3744" cy="2400"/>
            </a:xfrm>
          </p:grpSpPr>
          <p:sp>
            <p:nvSpPr>
              <p:cNvPr id="433184" name="Line 32"/>
              <p:cNvSpPr>
                <a:spLocks noChangeShapeType="1"/>
              </p:cNvSpPr>
              <p:nvPr/>
            </p:nvSpPr>
            <p:spPr bwMode="auto">
              <a:xfrm>
                <a:off x="1488" y="1152"/>
                <a:ext cx="0" cy="24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3185" name="Line 33"/>
              <p:cNvSpPr>
                <a:spLocks noChangeShapeType="1"/>
              </p:cNvSpPr>
              <p:nvPr/>
            </p:nvSpPr>
            <p:spPr bwMode="auto">
              <a:xfrm>
                <a:off x="1488" y="3552"/>
                <a:ext cx="37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3186" name="Text Box 34"/>
            <p:cNvSpPr txBox="1">
              <a:spLocks noChangeArrowheads="1"/>
            </p:cNvSpPr>
            <p:nvPr/>
          </p:nvSpPr>
          <p:spPr bwMode="auto">
            <a:xfrm>
              <a:off x="3206" y="3493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 dirty="0"/>
                <a:t>X</a:t>
              </a:r>
            </a:p>
          </p:txBody>
        </p:sp>
        <p:sp>
          <p:nvSpPr>
            <p:cNvPr id="433187" name="Text Box 35"/>
            <p:cNvSpPr txBox="1">
              <a:spLocks noChangeArrowheads="1"/>
            </p:cNvSpPr>
            <p:nvPr/>
          </p:nvSpPr>
          <p:spPr bwMode="auto">
            <a:xfrm>
              <a:off x="1094" y="1754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6858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</p:grpSp>
      <p:sp>
        <p:nvSpPr>
          <p:cNvPr id="433188" name="Text Box 36"/>
          <p:cNvSpPr txBox="1">
            <a:spLocks noChangeArrowheads="1"/>
          </p:cNvSpPr>
          <p:nvPr/>
        </p:nvSpPr>
        <p:spPr bwMode="auto">
          <a:xfrm>
            <a:off x="236538" y="1527175"/>
            <a:ext cx="5257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altLang="en-US" dirty="0"/>
              <a:t>Use centers by Median and not Mean</a:t>
            </a:r>
          </a:p>
        </p:txBody>
      </p:sp>
      <p:grpSp>
        <p:nvGrpSpPr>
          <p:cNvPr id="433189" name="Group 37"/>
          <p:cNvGrpSpPr>
            <a:grpSpLocks/>
          </p:cNvGrpSpPr>
          <p:nvPr/>
        </p:nvGrpSpPr>
        <p:grpSpPr bwMode="auto">
          <a:xfrm>
            <a:off x="2819400" y="4337893"/>
            <a:ext cx="685800" cy="533400"/>
            <a:chOff x="192" y="1824"/>
            <a:chExt cx="432" cy="336"/>
          </a:xfrm>
        </p:grpSpPr>
        <p:sp>
          <p:nvSpPr>
            <p:cNvPr id="433190" name="Oval 38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1" name="Text Box 39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2</a:t>
              </a:r>
            </a:p>
          </p:txBody>
        </p:sp>
      </p:grpSp>
      <p:grpSp>
        <p:nvGrpSpPr>
          <p:cNvPr id="433195" name="Group 43"/>
          <p:cNvGrpSpPr>
            <a:grpSpLocks/>
          </p:cNvGrpSpPr>
          <p:nvPr/>
        </p:nvGrpSpPr>
        <p:grpSpPr bwMode="auto">
          <a:xfrm>
            <a:off x="6096000" y="4795093"/>
            <a:ext cx="685800" cy="533400"/>
            <a:chOff x="192" y="1824"/>
            <a:chExt cx="432" cy="336"/>
          </a:xfrm>
        </p:grpSpPr>
        <p:sp>
          <p:nvSpPr>
            <p:cNvPr id="433196" name="Oval 4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chemeClr val="accent2"/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3197" name="Text Box 4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3</a:t>
              </a:r>
            </a:p>
          </p:txBody>
        </p:sp>
      </p:grpSp>
      <p:grpSp>
        <p:nvGrpSpPr>
          <p:cNvPr id="48" name="Group 3"/>
          <p:cNvGrpSpPr>
            <a:grpSpLocks/>
          </p:cNvGrpSpPr>
          <p:nvPr/>
        </p:nvGrpSpPr>
        <p:grpSpPr bwMode="auto">
          <a:xfrm>
            <a:off x="6591300" y="2547193"/>
            <a:ext cx="685800" cy="533400"/>
            <a:chOff x="192" y="1824"/>
            <a:chExt cx="432" cy="336"/>
          </a:xfrm>
        </p:grpSpPr>
        <p:sp>
          <p:nvSpPr>
            <p:cNvPr id="49" name="Oval 4"/>
            <p:cNvSpPr>
              <a:spLocks noChangeArrowheads="1"/>
            </p:cNvSpPr>
            <p:nvPr/>
          </p:nvSpPr>
          <p:spPr bwMode="auto">
            <a:xfrm>
              <a:off x="192" y="1824"/>
              <a:ext cx="144" cy="144"/>
            </a:xfrm>
            <a:prstGeom prst="ellipse">
              <a:avLst/>
            </a:prstGeom>
            <a:solidFill>
              <a:srgbClr val="3DED2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Text Box 5"/>
            <p:cNvSpPr txBox="1">
              <a:spLocks noChangeArrowheads="1"/>
            </p:cNvSpPr>
            <p:nvPr/>
          </p:nvSpPr>
          <p:spPr bwMode="auto">
            <a:xfrm>
              <a:off x="288" y="1872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en-US"/>
                <a:t>k</a:t>
              </a:r>
              <a:r>
                <a:rPr lang="en-US" altLang="en-US" baseline="-25000"/>
                <a:t>1</a:t>
              </a:r>
            </a:p>
          </p:txBody>
        </p:sp>
      </p:grpSp>
      <p:sp>
        <p:nvSpPr>
          <p:cNvPr id="2" name="Oval 1"/>
          <p:cNvSpPr/>
          <p:nvPr/>
        </p:nvSpPr>
        <p:spPr>
          <a:xfrm>
            <a:off x="2699792" y="4712069"/>
            <a:ext cx="500608" cy="464024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07696" y="4647242"/>
            <a:ext cx="500608" cy="464024"/>
          </a:xfrm>
          <a:prstGeom prst="ellipse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05600" y="2505681"/>
            <a:ext cx="500608" cy="464024"/>
          </a:xfrm>
          <a:prstGeom prst="ellipse">
            <a:avLst/>
          </a:prstGeom>
          <a:noFill/>
          <a:ln w="28575">
            <a:solidFill>
              <a:srgbClr val="22D909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47616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2454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7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Clustering?</a:t>
            </a:r>
          </a:p>
          <a:p>
            <a:r>
              <a:rPr lang="en-US" dirty="0"/>
              <a:t>Clustering Methods</a:t>
            </a:r>
          </a:p>
          <a:p>
            <a:pPr lvl="1"/>
            <a:r>
              <a:rPr lang="en-US" dirty="0"/>
              <a:t>K-Means Clustering</a:t>
            </a:r>
          </a:p>
          <a:p>
            <a:pPr lvl="1"/>
            <a:r>
              <a:rPr lang="en-US" dirty="0"/>
              <a:t>Hierarchical Clustering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38132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27426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u="sng" dirty="0"/>
              <a:t>Pros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Extremely simple algorithm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Relatively efficient – complexity </a:t>
            </a:r>
            <a:r>
              <a:rPr lang="en-US" altLang="en-US" i="1" dirty="0"/>
              <a:t>O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Has an objective function to optimize.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However, often it terminates at a local optimum. The global optimum may be found using techniques such as simulated annealing and genetic algorithms</a:t>
            </a:r>
          </a:p>
          <a:p>
            <a:pPr>
              <a:lnSpc>
                <a:spcPct val="90000"/>
              </a:lnSpc>
            </a:pPr>
            <a:r>
              <a:rPr lang="en-US" altLang="en-US" sz="2400" u="sng" dirty="0"/>
              <a:t>Cons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Need to specify </a:t>
            </a:r>
            <a:r>
              <a:rPr lang="en-US" altLang="en-US" sz="2400" i="1" dirty="0"/>
              <a:t>k, </a:t>
            </a:r>
            <a:r>
              <a:rPr lang="en-US" altLang="en-US" sz="2400" dirty="0"/>
              <a:t>the </a:t>
            </a:r>
            <a:r>
              <a:rPr lang="en-US" altLang="en-US" sz="2400" i="1" dirty="0"/>
              <a:t>number</a:t>
            </a:r>
            <a:r>
              <a:rPr lang="en-US" altLang="en-US" sz="2400" dirty="0"/>
              <a:t> of clusters, in advance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Trouble with noisy data and </a:t>
            </a:r>
            <a:r>
              <a:rPr lang="en-US" altLang="en-US" sz="2400" i="1" dirty="0"/>
              <a:t>outliers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Not suitable </a:t>
            </a:r>
            <a:r>
              <a:rPr lang="en-US" altLang="en-US" dirty="0"/>
              <a:t>to discover clusters with </a:t>
            </a:r>
            <a:r>
              <a:rPr lang="en-US" altLang="en-US" dirty="0">
                <a:solidFill>
                  <a:srgbClr val="FF0000"/>
                </a:solidFill>
              </a:rPr>
              <a:t>non-convex</a:t>
            </a:r>
            <a:r>
              <a:rPr lang="en-US" altLang="en-US" dirty="0"/>
              <a:t> data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1752" y="22177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K-Means – Pros &amp; Cons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736585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fails on non-convex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C87F2-F387-B143-B325-D57A95FA1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8840"/>
            <a:ext cx="6283898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55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Non-Convex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170" name="Picture 2" descr="http://upload.wikimedia.org/wikipedia/commons/thumb/f/f2/SLINK-density-data.svg/434px-SLINK-density-data.svg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41338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upload.wikimedia.org/wikipedia/commons/thumb/f/f2/SLINK-density-data.svg/434px-SLINK-density-data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86" y="1754121"/>
            <a:ext cx="41338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5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on Non-Convex data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8194" name="Picture 2" descr="http://upload.wikimedia.org/wikipedia/commons/thumb/d/d1/KMeans-density-data.svg/345px-KMeans-density-data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356073"/>
            <a:ext cx="328612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upload.wikimedia.org/wikipedia/commons/thumb/f/f2/SLINK-density-data.svg/434px-SLINK-density-data.svg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413385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75656" y="5949280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That’s why K-means is not used in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172247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56792"/>
            <a:ext cx="8686800" cy="49530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u="sng" dirty="0"/>
              <a:t>Pros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dirty="0"/>
              <a:t>Extremely simple algorithm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Relatively efficient – complexity </a:t>
            </a:r>
            <a:r>
              <a:rPr lang="en-US" altLang="en-US" i="1" dirty="0"/>
              <a:t>O</a:t>
            </a:r>
            <a:r>
              <a:rPr lang="en-US" altLang="en-US" dirty="0"/>
              <a:t>(</a:t>
            </a:r>
            <a:r>
              <a:rPr lang="en-US" altLang="en-US" i="1" dirty="0"/>
              <a:t>n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Has an objective function to optimize. 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However, often it terminates at a local optimum. The global optimum may be found using techniques such as simulated annealing and genetic algorithms</a:t>
            </a:r>
          </a:p>
          <a:p>
            <a:pPr>
              <a:lnSpc>
                <a:spcPct val="90000"/>
              </a:lnSpc>
            </a:pPr>
            <a:r>
              <a:rPr lang="en-US" altLang="en-US" sz="2400" u="sng" dirty="0"/>
              <a:t>Cons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Need to specify </a:t>
            </a:r>
            <a:r>
              <a:rPr lang="en-US" altLang="en-US" sz="2400" i="1" dirty="0"/>
              <a:t>k, </a:t>
            </a:r>
            <a:r>
              <a:rPr lang="en-US" altLang="en-US" sz="2400" dirty="0"/>
              <a:t>the </a:t>
            </a:r>
            <a:r>
              <a:rPr lang="en-US" altLang="en-US" sz="2400" i="1" dirty="0"/>
              <a:t>number</a:t>
            </a:r>
            <a:r>
              <a:rPr lang="en-US" altLang="en-US" sz="2400" dirty="0"/>
              <a:t> of clusters, in advance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Trouble with noisy data and </a:t>
            </a:r>
            <a:r>
              <a:rPr lang="en-US" altLang="en-US" sz="2400" i="1" dirty="0"/>
              <a:t>outliers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Not suitable </a:t>
            </a:r>
            <a:r>
              <a:rPr lang="en-US" altLang="en-US" dirty="0"/>
              <a:t>to discover clusters with non-convex data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Can’t visualize for dimensions &gt; 2</a:t>
            </a:r>
          </a:p>
          <a:p>
            <a:pPr lvl="1">
              <a:lnSpc>
                <a:spcPct val="90000"/>
              </a:lnSpc>
            </a:pPr>
            <a:endParaRPr lang="en-US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01752" y="221776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K-Means – Pros &amp; Cons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031572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One last note before moving 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1593304"/>
            <a:ext cx="8503920" cy="4572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What’s wrong with the following K-Means result ?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1230"/>
            <a:ext cx="7200800" cy="423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96136" y="2636912"/>
            <a:ext cx="1549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</a:rPr>
              <a:t>age=69  </a:t>
            </a:r>
          </a:p>
          <a:p>
            <a:pPr algn="ctr"/>
            <a:r>
              <a:rPr lang="en-US" sz="1600" dirty="0">
                <a:solidFill>
                  <a:srgbClr val="7030A0"/>
                </a:solidFill>
              </a:rPr>
              <a:t>salary = 21260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63888" y="3594502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7030A0"/>
                </a:solidFill>
              </a:rPr>
              <a:t>age=48 </a:t>
            </a:r>
          </a:p>
          <a:p>
            <a:r>
              <a:rPr lang="en-US" sz="1600" dirty="0">
                <a:solidFill>
                  <a:srgbClr val="7030A0"/>
                </a:solidFill>
              </a:rPr>
              <a:t>salary = 14180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40152" y="4231800"/>
            <a:ext cx="1584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age=71 </a:t>
            </a:r>
          </a:p>
          <a:p>
            <a:pPr algn="ctr"/>
            <a:r>
              <a:rPr lang="en-US" sz="1600" dirty="0"/>
              <a:t>salary = 15000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623182" y="3234462"/>
            <a:ext cx="144016" cy="889357"/>
          </a:xfrm>
          <a:prstGeom prst="straightConnector1">
            <a:avLst/>
          </a:prstGeom>
          <a:ln w="19050">
            <a:solidFill>
              <a:srgbClr val="0070C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60232" y="3501008"/>
            <a:ext cx="927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</a:rPr>
              <a:t>6292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499992" y="4149080"/>
            <a:ext cx="2267207" cy="169277"/>
          </a:xfrm>
          <a:prstGeom prst="straightConnector1">
            <a:avLst/>
          </a:prstGeom>
          <a:ln w="19050">
            <a:solidFill>
              <a:srgbClr val="FF0000"/>
            </a:solidFill>
            <a:headEnd type="stealth" w="lg" len="med"/>
            <a:tailEnd type="stealth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20651" y="3933056"/>
            <a:ext cx="635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832</a:t>
            </a:r>
          </a:p>
        </p:txBody>
      </p:sp>
      <p:sp>
        <p:nvSpPr>
          <p:cNvPr id="14" name="Oval 13"/>
          <p:cNvSpPr/>
          <p:nvPr/>
        </p:nvSpPr>
        <p:spPr>
          <a:xfrm>
            <a:off x="6570745" y="3933056"/>
            <a:ext cx="377519" cy="3853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3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5" grpId="0"/>
      <p:bldP spid="17" grpId="0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01752" y="1881336"/>
            <a:ext cx="8503920" cy="45720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Since clustering is based on calculating distances </a:t>
            </a:r>
          </a:p>
          <a:p>
            <a:pPr marL="0" indent="0" algn="ctr">
              <a:buNone/>
            </a:pPr>
            <a:r>
              <a:rPr lang="en-US" dirty="0">
                <a:sym typeface="Wingdings" panose="05000000000000000000" pitchFamily="2" charset="2"/>
              </a:rPr>
              <a:t> If data points mix different features with different scales </a:t>
            </a:r>
            <a:r>
              <a:rPr lang="en-US" dirty="0"/>
              <a:t>we need to scale our data beforehand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DA16-E58E-3C46-A912-3707CBFC1211}"/>
                  </a:ext>
                </a:extLst>
              </p:cNvPr>
              <p:cNvSpPr txBox="1"/>
              <p:nvPr/>
            </p:nvSpPr>
            <p:spPr>
              <a:xfrm>
                <a:off x="290312" y="3922473"/>
                <a:ext cx="8670963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E7DA16-E58E-3C46-A912-3707CBFC1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12" y="3922473"/>
                <a:ext cx="8670963" cy="447238"/>
              </a:xfrm>
              <a:prstGeom prst="rect">
                <a:avLst/>
              </a:prstGeom>
              <a:blipFill>
                <a:blip r:embed="rId2"/>
                <a:stretch>
                  <a:fillRect l="-2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159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What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is Clustering?</a:t>
            </a:r>
          </a:p>
          <a:p>
            <a:r>
              <a:rPr lang="en-US" dirty="0"/>
              <a:t>Clustering Methods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K-Means Clustering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Hierarchical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Clustering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9447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Hierarchical clustering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47616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21040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4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00" y="2415723"/>
            <a:ext cx="3768851" cy="374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4499992" y="3899606"/>
            <a:ext cx="576064" cy="681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200" y="2420888"/>
            <a:ext cx="319087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6012160" y="1815207"/>
            <a:ext cx="20162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Dendrogram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4771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1475722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Clustering?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Clustering Methods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K-Means Clustering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Hierarchical Clustering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6014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770" y="6381410"/>
            <a:ext cx="5754367" cy="4765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/>
          <a:lstStyle>
            <a:lvl1pPr defTabSz="914179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ahoma" pitchFamily="34" charset="0"/>
              </a:defRPr>
            </a:lvl1pPr>
            <a:lvl2pPr marL="651196" indent="-250460" defTabSz="914179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ahoma" pitchFamily="34" charset="0"/>
              </a:defRPr>
            </a:lvl2pPr>
            <a:lvl3pPr marL="1001840" indent="-200368" defTabSz="914179" eaLnBrk="0" hangingPunct="0">
              <a:spcBef>
                <a:spcPct val="20000"/>
              </a:spcBef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</a:defRPr>
            </a:lvl3pPr>
            <a:lvl4pPr marL="1402575" indent="-200368" defTabSz="914179" eaLnBrk="0" hangingPunct="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ahoma" pitchFamily="34" charset="0"/>
              </a:defRPr>
            </a:lvl4pPr>
            <a:lvl5pPr marL="1803311" indent="-200368" defTabSz="914179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204047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604783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005519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406254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buNone/>
            </a:pPr>
            <a:r>
              <a:rPr lang="en-GB" altLang="en-US" sz="1200" dirty="0">
                <a:latin typeface="Arial" charset="0"/>
              </a:rPr>
              <a:t>COMP24111  Machine Learning, </a:t>
            </a:r>
            <a:r>
              <a:rPr lang="en-US" sz="1200" dirty="0" err="1"/>
              <a:t>Ke</a:t>
            </a:r>
            <a:r>
              <a:rPr lang="en-US" sz="1200" dirty="0"/>
              <a:t> Chen</a:t>
            </a:r>
            <a:endParaRPr lang="en-GB" altLang="en-US" sz="1200" dirty="0">
              <a:latin typeface="Arial" charset="0"/>
            </a:endParaRP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738470" y="116632"/>
            <a:ext cx="8405530" cy="11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dirty="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rPr>
              <a:t>Hierarchical Clustering by Example</a:t>
            </a:r>
            <a:r>
              <a:rPr lang="en-US" altLang="en-US" sz="4200" b="1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9222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" y="5062380"/>
            <a:ext cx="3714071" cy="45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47" y="5691970"/>
            <a:ext cx="3388276" cy="47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Text Box 49"/>
          <p:cNvSpPr txBox="1">
            <a:spLocks noChangeArrowheads="1"/>
          </p:cNvSpPr>
          <p:nvPr/>
        </p:nvSpPr>
        <p:spPr bwMode="auto">
          <a:xfrm>
            <a:off x="6342705" y="1486894"/>
            <a:ext cx="1325639" cy="35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147" tIns="40074" rIns="80147" bIns="40074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/>
              <a:t>data matrix</a:t>
            </a:r>
          </a:p>
        </p:txBody>
      </p:sp>
      <p:sp>
        <p:nvSpPr>
          <p:cNvPr id="9226" name="Text Box 51"/>
          <p:cNvSpPr txBox="1">
            <a:spLocks noChangeArrowheads="1"/>
          </p:cNvSpPr>
          <p:nvPr/>
        </p:nvSpPr>
        <p:spPr bwMode="auto">
          <a:xfrm>
            <a:off x="1722252" y="4581128"/>
            <a:ext cx="2042439" cy="35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147" tIns="40074" rIns="80147" bIns="40074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0000"/>
                </a:solidFill>
              </a:rPr>
              <a:t>Euclidean distance</a:t>
            </a:r>
          </a:p>
        </p:txBody>
      </p:sp>
      <p:pic>
        <p:nvPicPr>
          <p:cNvPr id="9227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637" y="4359780"/>
            <a:ext cx="4007287" cy="2021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8" name="Picture 2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884" y="1700462"/>
            <a:ext cx="2989176" cy="2609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9" name="Picture 2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030" y="1992837"/>
            <a:ext cx="2272425" cy="1891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50"/>
          <p:cNvSpPr txBox="1">
            <a:spLocks noChangeArrowheads="1"/>
          </p:cNvSpPr>
          <p:nvPr/>
        </p:nvSpPr>
        <p:spPr bwMode="auto">
          <a:xfrm>
            <a:off x="6070660" y="3945714"/>
            <a:ext cx="1715170" cy="35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147" tIns="40074" rIns="80147" bIns="40074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FF0000"/>
                </a:solidFill>
              </a:rPr>
              <a:t>distance matrix</a:t>
            </a:r>
          </a:p>
        </p:txBody>
      </p:sp>
      <p:sp>
        <p:nvSpPr>
          <p:cNvPr id="2" name="Oval 1"/>
          <p:cNvSpPr/>
          <p:nvPr/>
        </p:nvSpPr>
        <p:spPr>
          <a:xfrm>
            <a:off x="2483768" y="2492896"/>
            <a:ext cx="504056" cy="51206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49"/>
          <p:cNvSpPr txBox="1">
            <a:spLocks noChangeArrowheads="1"/>
          </p:cNvSpPr>
          <p:nvPr/>
        </p:nvSpPr>
        <p:spPr bwMode="auto">
          <a:xfrm>
            <a:off x="6607519" y="1733696"/>
            <a:ext cx="894624" cy="327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147" tIns="40074" rIns="80147" bIns="40074">
            <a:spAutoFit/>
          </a:bodyPr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dirty="0">
                <a:solidFill>
                  <a:schemeClr val="bg2">
                    <a:lumMod val="25000"/>
                  </a:schemeClr>
                </a:solidFill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586300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4" grpId="0"/>
      <p:bldP spid="9226" grpId="0"/>
      <p:bldP spid="16" grpId="0"/>
      <p:bldP spid="2" grpId="0" animBg="1"/>
      <p:bldP spid="1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2313" y="1485905"/>
            <a:ext cx="8545350" cy="5183455"/>
          </a:xfrm>
        </p:spPr>
        <p:txBody>
          <a:bodyPr lIns="80147" tIns="40074" rIns="80147" bIns="40074"/>
          <a:lstStyle/>
          <a:p>
            <a:pPr marL="467525" indent="-467525">
              <a:lnSpc>
                <a:spcPct val="110000"/>
              </a:lnSpc>
            </a:pPr>
            <a:r>
              <a:rPr lang="en-US" altLang="en-US" sz="2400" dirty="0"/>
              <a:t>Merge two closest clusters (iteration 1) </a:t>
            </a:r>
          </a:p>
          <a:p>
            <a:pPr marL="467525" indent="-467525">
              <a:buNone/>
            </a:pPr>
            <a:r>
              <a:rPr lang="en-US" altLang="en-US" dirty="0"/>
              <a:t>     </a:t>
            </a:r>
            <a:endParaRPr lang="en-US" altLang="en-US" sz="1800" dirty="0"/>
          </a:p>
        </p:txBody>
      </p:sp>
      <p:sp>
        <p:nvSpPr>
          <p:cNvPr id="10246" name="Line 26"/>
          <p:cNvSpPr>
            <a:spLocks noChangeShapeType="1"/>
          </p:cNvSpPr>
          <p:nvPr/>
        </p:nvSpPr>
        <p:spPr bwMode="auto">
          <a:xfrm flipH="1">
            <a:off x="3659772" y="3324481"/>
            <a:ext cx="781910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sp>
        <p:nvSpPr>
          <p:cNvPr id="10247" name="Line 27"/>
          <p:cNvSpPr>
            <a:spLocks noChangeShapeType="1"/>
          </p:cNvSpPr>
          <p:nvPr/>
        </p:nvSpPr>
        <p:spPr bwMode="auto">
          <a:xfrm>
            <a:off x="3659772" y="4222947"/>
            <a:ext cx="716751" cy="62201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pic>
        <p:nvPicPr>
          <p:cNvPr id="1024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79013"/>
            <a:ext cx="4007287" cy="197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7" y="2701027"/>
            <a:ext cx="2989176" cy="267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41" y="4290621"/>
            <a:ext cx="4031722" cy="1874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093" y="4843522"/>
            <a:ext cx="586432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52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750" y="4843522"/>
            <a:ext cx="696389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738470" y="116632"/>
            <a:ext cx="8405530" cy="11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dirty="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rPr>
              <a:t>Hierarchical Clustering by Example</a:t>
            </a:r>
            <a:r>
              <a:rPr lang="en-US" altLang="en-US" sz="42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770" y="6381410"/>
            <a:ext cx="5754367" cy="4765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/>
          <a:lstStyle>
            <a:lvl1pPr defTabSz="914179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ahoma" pitchFamily="34" charset="0"/>
              </a:defRPr>
            </a:lvl1pPr>
            <a:lvl2pPr marL="651196" indent="-250460" defTabSz="914179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ahoma" pitchFamily="34" charset="0"/>
              </a:defRPr>
            </a:lvl2pPr>
            <a:lvl3pPr marL="1001840" indent="-200368" defTabSz="914179" eaLnBrk="0" hangingPunct="0">
              <a:spcBef>
                <a:spcPct val="20000"/>
              </a:spcBef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</a:defRPr>
            </a:lvl3pPr>
            <a:lvl4pPr marL="1402575" indent="-200368" defTabSz="914179" eaLnBrk="0" hangingPunct="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ahoma" pitchFamily="34" charset="0"/>
              </a:defRPr>
            </a:lvl4pPr>
            <a:lvl5pPr marL="1803311" indent="-200368" defTabSz="914179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204047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604783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005519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406254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GB" altLang="en-US" sz="1200" dirty="0">
                <a:latin typeface="Arial" charset="0"/>
              </a:rPr>
              <a:t>COMP24111  Machine Learning, </a:t>
            </a:r>
            <a:r>
              <a:rPr lang="en-US" sz="1200" dirty="0" err="1"/>
              <a:t>Ke</a:t>
            </a:r>
            <a:r>
              <a:rPr lang="en-US" sz="1200" dirty="0"/>
              <a:t> Chen</a:t>
            </a:r>
            <a:endParaRPr lang="en-GB" altLang="en-US" sz="1200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20072" y="5379146"/>
            <a:ext cx="3249813" cy="426118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28577" y="4222946"/>
            <a:ext cx="455791" cy="19423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22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472" y="1413897"/>
            <a:ext cx="8545350" cy="5183455"/>
          </a:xfrm>
        </p:spPr>
        <p:txBody>
          <a:bodyPr lIns="80147" tIns="40074" rIns="80147" bIns="40074"/>
          <a:lstStyle/>
          <a:p>
            <a:pPr marL="467525" indent="-467525">
              <a:lnSpc>
                <a:spcPct val="110000"/>
              </a:lnSpc>
            </a:pPr>
            <a:r>
              <a:rPr lang="en-US" altLang="en-US" sz="2400" dirty="0"/>
              <a:t>Update distance matrix (iteration 1)</a:t>
            </a:r>
          </a:p>
          <a:p>
            <a:pPr marL="467525" indent="-467525">
              <a:buNone/>
            </a:pPr>
            <a:r>
              <a:rPr lang="en-US" altLang="en-US" dirty="0"/>
              <a:t>     </a:t>
            </a:r>
            <a:endParaRPr lang="en-US" altLang="en-US" sz="1800" dirty="0"/>
          </a:p>
        </p:txBody>
      </p:sp>
      <p:pic>
        <p:nvPicPr>
          <p:cNvPr id="11270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55" y="2166891"/>
            <a:ext cx="3714071" cy="40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55" y="2650680"/>
            <a:ext cx="3714071" cy="3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55" y="3065356"/>
            <a:ext cx="3714071" cy="32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3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955" y="3487232"/>
            <a:ext cx="3714071" cy="33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4" name="Line 19"/>
          <p:cNvSpPr>
            <a:spLocks noChangeShapeType="1"/>
          </p:cNvSpPr>
          <p:nvPr/>
        </p:nvSpPr>
        <p:spPr bwMode="auto">
          <a:xfrm flipH="1">
            <a:off x="3920409" y="3894709"/>
            <a:ext cx="1107705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pic>
        <p:nvPicPr>
          <p:cNvPr id="11275" name="Picture 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0" y="4446171"/>
            <a:ext cx="3828100" cy="1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2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579" y="4290668"/>
            <a:ext cx="4202765" cy="209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2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0" y="1992669"/>
            <a:ext cx="3982853" cy="196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888" y="5137299"/>
            <a:ext cx="472404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361" y="4991874"/>
            <a:ext cx="716751" cy="259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05" y="5112821"/>
            <a:ext cx="716751" cy="283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38470" y="116632"/>
            <a:ext cx="8405530" cy="11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dirty="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rPr>
              <a:t>Hierarchical Clustering by Example</a:t>
            </a:r>
            <a:r>
              <a:rPr lang="en-US" altLang="en-US" sz="42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770" y="6381410"/>
            <a:ext cx="5754367" cy="4765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/>
          <a:lstStyle>
            <a:lvl1pPr defTabSz="914179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ahoma" pitchFamily="34" charset="0"/>
              </a:defRPr>
            </a:lvl1pPr>
            <a:lvl2pPr marL="651196" indent="-250460" defTabSz="914179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ahoma" pitchFamily="34" charset="0"/>
              </a:defRPr>
            </a:lvl2pPr>
            <a:lvl3pPr marL="1001840" indent="-200368" defTabSz="914179" eaLnBrk="0" hangingPunct="0">
              <a:spcBef>
                <a:spcPct val="20000"/>
              </a:spcBef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</a:defRPr>
            </a:lvl3pPr>
            <a:lvl4pPr marL="1402575" indent="-200368" defTabSz="914179" eaLnBrk="0" hangingPunct="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ahoma" pitchFamily="34" charset="0"/>
              </a:defRPr>
            </a:lvl4pPr>
            <a:lvl5pPr marL="1803311" indent="-200368" defTabSz="914179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204047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604783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005519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406254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GB" altLang="en-US" sz="1200" dirty="0">
                <a:latin typeface="Arial" charset="0"/>
              </a:rPr>
              <a:t>COMP24111  Machine Learning, </a:t>
            </a:r>
            <a:r>
              <a:rPr lang="en-US" sz="1200" dirty="0" err="1"/>
              <a:t>Ke</a:t>
            </a:r>
            <a:r>
              <a:rPr lang="en-US" sz="1200" dirty="0"/>
              <a:t> Chen</a:t>
            </a:r>
            <a:endParaRPr lang="en-GB" altLang="en-US" sz="1200" dirty="0"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68748" y="2166891"/>
            <a:ext cx="339556" cy="16587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ular Callout 1"/>
          <p:cNvSpPr/>
          <p:nvPr/>
        </p:nvSpPr>
        <p:spPr>
          <a:xfrm>
            <a:off x="7219090" y="1628800"/>
            <a:ext cx="1457936" cy="363869"/>
          </a:xfrm>
          <a:prstGeom prst="wedgeRoundRectCallout">
            <a:avLst>
              <a:gd name="adj1" fmla="val -48916"/>
              <a:gd name="adj2" fmla="val 73249"/>
              <a:gd name="adj3" fmla="val 16667"/>
            </a:avLst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Linkage</a:t>
            </a:r>
          </a:p>
        </p:txBody>
      </p:sp>
    </p:spTree>
    <p:extLst>
      <p:ext uri="{BB962C8B-B14F-4D97-AF65-F5344CB8AC3E}">
        <p14:creationId xmlns:p14="http://schemas.microsoft.com/office/powerpoint/2010/main" val="360135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2313" y="1484784"/>
            <a:ext cx="8545350" cy="5183455"/>
          </a:xfrm>
        </p:spPr>
        <p:txBody>
          <a:bodyPr lIns="80147" tIns="40074" rIns="80147" bIns="40074"/>
          <a:lstStyle/>
          <a:p>
            <a:pPr marL="467525" indent="-467525">
              <a:lnSpc>
                <a:spcPct val="110000"/>
              </a:lnSpc>
            </a:pPr>
            <a:r>
              <a:rPr lang="en-US" altLang="en-US" sz="2400" dirty="0"/>
              <a:t>Merge two closest clusters (iteration 2) </a:t>
            </a:r>
          </a:p>
          <a:p>
            <a:pPr marL="467525" indent="-467525">
              <a:buNone/>
            </a:pPr>
            <a:r>
              <a:rPr lang="en-US" altLang="en-US" dirty="0"/>
              <a:t>     </a:t>
            </a:r>
            <a:endParaRPr lang="en-US" altLang="en-US" sz="1800" dirty="0"/>
          </a:p>
        </p:txBody>
      </p:sp>
      <p:sp>
        <p:nvSpPr>
          <p:cNvPr id="12294" name="Line 12"/>
          <p:cNvSpPr>
            <a:spLocks noChangeShapeType="1"/>
          </p:cNvSpPr>
          <p:nvPr/>
        </p:nvSpPr>
        <p:spPr bwMode="auto">
          <a:xfrm flipH="1">
            <a:off x="3659772" y="3413768"/>
            <a:ext cx="781910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sp>
        <p:nvSpPr>
          <p:cNvPr id="12295" name="Line 13"/>
          <p:cNvSpPr>
            <a:spLocks noChangeShapeType="1"/>
          </p:cNvSpPr>
          <p:nvPr/>
        </p:nvSpPr>
        <p:spPr bwMode="auto">
          <a:xfrm>
            <a:off x="3659772" y="4312234"/>
            <a:ext cx="716751" cy="62201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pic>
        <p:nvPicPr>
          <p:cNvPr id="12299" name="Picture 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261" y="2030075"/>
            <a:ext cx="4137606" cy="208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0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841" y="4449020"/>
            <a:ext cx="3982853" cy="1788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92" y="2928540"/>
            <a:ext cx="2997321" cy="262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411" y="2859427"/>
            <a:ext cx="521273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738470" y="116632"/>
            <a:ext cx="8405530" cy="11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dirty="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rPr>
              <a:t>Hierarchical Clustering by Example</a:t>
            </a:r>
            <a:r>
              <a:rPr lang="en-US" altLang="en-US" sz="42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770" y="6381410"/>
            <a:ext cx="5754367" cy="4765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/>
          <a:lstStyle>
            <a:lvl1pPr defTabSz="914179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ahoma" pitchFamily="34" charset="0"/>
              </a:defRPr>
            </a:lvl1pPr>
            <a:lvl2pPr marL="651196" indent="-250460" defTabSz="914179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ahoma" pitchFamily="34" charset="0"/>
              </a:defRPr>
            </a:lvl2pPr>
            <a:lvl3pPr marL="1001840" indent="-200368" defTabSz="914179" eaLnBrk="0" hangingPunct="0">
              <a:spcBef>
                <a:spcPct val="20000"/>
              </a:spcBef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</a:defRPr>
            </a:lvl3pPr>
            <a:lvl4pPr marL="1402575" indent="-200368" defTabSz="914179" eaLnBrk="0" hangingPunct="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ahoma" pitchFamily="34" charset="0"/>
              </a:defRPr>
            </a:lvl4pPr>
            <a:lvl5pPr marL="1803311" indent="-200368" defTabSz="914179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204047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604783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005519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406254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GB" altLang="en-US" sz="1200" dirty="0">
                <a:latin typeface="Arial" charset="0"/>
              </a:rPr>
              <a:t>COMP24111  Machine Learning, </a:t>
            </a:r>
            <a:r>
              <a:rPr lang="en-US" sz="1200" dirty="0" err="1"/>
              <a:t>Ke</a:t>
            </a:r>
            <a:r>
              <a:rPr lang="en-US" sz="1200" dirty="0"/>
              <a:t> Chen</a:t>
            </a:r>
            <a:endParaRPr lang="en-GB" alt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91556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92313" y="1485905"/>
            <a:ext cx="8545350" cy="5183455"/>
          </a:xfrm>
        </p:spPr>
        <p:txBody>
          <a:bodyPr lIns="80147" tIns="40074" rIns="80147" bIns="40074">
            <a:normAutofit/>
          </a:bodyPr>
          <a:lstStyle/>
          <a:p>
            <a:pPr marL="467525" indent="-467525">
              <a:lnSpc>
                <a:spcPct val="110000"/>
              </a:lnSpc>
            </a:pPr>
            <a:r>
              <a:rPr lang="en-US" altLang="en-US" sz="2400" dirty="0"/>
              <a:t>Update distance matrix (iteration 2) </a:t>
            </a:r>
          </a:p>
        </p:txBody>
      </p:sp>
      <p:sp>
        <p:nvSpPr>
          <p:cNvPr id="13318" name="Line 11"/>
          <p:cNvSpPr>
            <a:spLocks noChangeShapeType="1"/>
          </p:cNvSpPr>
          <p:nvPr/>
        </p:nvSpPr>
        <p:spPr bwMode="auto">
          <a:xfrm flipH="1">
            <a:off x="3985568" y="4030039"/>
            <a:ext cx="1107705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sp>
        <p:nvSpPr>
          <p:cNvPr id="13319" name="Line 12"/>
          <p:cNvSpPr>
            <a:spLocks noChangeShapeType="1"/>
          </p:cNvSpPr>
          <p:nvPr/>
        </p:nvSpPr>
        <p:spPr bwMode="auto">
          <a:xfrm>
            <a:off x="4441682" y="5412293"/>
            <a:ext cx="456114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pic>
        <p:nvPicPr>
          <p:cNvPr id="13320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18" y="2475002"/>
            <a:ext cx="4105026" cy="311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1" name="Group 19"/>
          <p:cNvGrpSpPr>
            <a:grpSpLocks/>
          </p:cNvGrpSpPr>
          <p:nvPr/>
        </p:nvGrpSpPr>
        <p:grpSpPr bwMode="auto">
          <a:xfrm>
            <a:off x="4702318" y="2855122"/>
            <a:ext cx="3714071" cy="489549"/>
            <a:chOff x="3560" y="1710"/>
            <a:chExt cx="2736" cy="340"/>
          </a:xfrm>
        </p:grpSpPr>
        <p:pic>
          <p:nvPicPr>
            <p:cNvPr id="13327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710"/>
              <a:ext cx="2256" cy="2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28" name="Picture 1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" y="1887"/>
              <a:ext cx="2064" cy="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322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18" y="3448340"/>
            <a:ext cx="3844390" cy="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2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796" y="4443276"/>
            <a:ext cx="3795520" cy="186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4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4581501"/>
            <a:ext cx="3729004" cy="1658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5" name="Picture 2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3" y="2024330"/>
            <a:ext cx="4137606" cy="2082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1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862" y="2853683"/>
            <a:ext cx="472404" cy="276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738470" y="116632"/>
            <a:ext cx="8405530" cy="11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dirty="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rPr>
              <a:t>Hierarchical Clustering by Example</a:t>
            </a:r>
            <a:r>
              <a:rPr lang="en-US" altLang="en-US" sz="42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770" y="6381410"/>
            <a:ext cx="5754367" cy="4765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/>
          <a:lstStyle>
            <a:lvl1pPr defTabSz="914179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ahoma" pitchFamily="34" charset="0"/>
              </a:defRPr>
            </a:lvl1pPr>
            <a:lvl2pPr marL="651196" indent="-250460" defTabSz="914179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ahoma" pitchFamily="34" charset="0"/>
              </a:defRPr>
            </a:lvl2pPr>
            <a:lvl3pPr marL="1001840" indent="-200368" defTabSz="914179" eaLnBrk="0" hangingPunct="0">
              <a:spcBef>
                <a:spcPct val="20000"/>
              </a:spcBef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</a:defRPr>
            </a:lvl3pPr>
            <a:lvl4pPr marL="1402575" indent="-200368" defTabSz="914179" eaLnBrk="0" hangingPunct="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ahoma" pitchFamily="34" charset="0"/>
              </a:defRPr>
            </a:lvl4pPr>
            <a:lvl5pPr marL="1803311" indent="-200368" defTabSz="914179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204047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604783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005519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406254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GB" altLang="en-US" sz="1200" dirty="0">
                <a:latin typeface="Arial" charset="0"/>
              </a:rPr>
              <a:t>COMP24111  Machine Learning, </a:t>
            </a:r>
            <a:r>
              <a:rPr lang="en-US" sz="1200" dirty="0" err="1"/>
              <a:t>Ke</a:t>
            </a:r>
            <a:r>
              <a:rPr lang="en-US" sz="1200" dirty="0"/>
              <a:t> Chen</a:t>
            </a:r>
            <a:endParaRPr lang="en-GB" alt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31705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71497" y="1485905"/>
            <a:ext cx="8545351" cy="5183455"/>
          </a:xfrm>
        </p:spPr>
        <p:txBody>
          <a:bodyPr lIns="80147" tIns="40074" rIns="80147" bIns="40074"/>
          <a:lstStyle/>
          <a:p>
            <a:pPr marL="467525" indent="-467525">
              <a:lnSpc>
                <a:spcPct val="110000"/>
              </a:lnSpc>
            </a:pPr>
            <a:r>
              <a:rPr lang="en-US" altLang="en-US" sz="2400" dirty="0"/>
              <a:t>Merge two closest clusters/update distance matrix (iteration 3) </a:t>
            </a:r>
          </a:p>
          <a:p>
            <a:pPr marL="467525" indent="-467525">
              <a:buNone/>
            </a:pPr>
            <a:r>
              <a:rPr lang="en-US" altLang="en-US" dirty="0"/>
              <a:t>     </a:t>
            </a:r>
            <a:endParaRPr lang="en-US" altLang="en-US" sz="1800" dirty="0"/>
          </a:p>
        </p:txBody>
      </p:sp>
      <p:sp>
        <p:nvSpPr>
          <p:cNvPr id="14342" name="Line 4"/>
          <p:cNvSpPr>
            <a:spLocks noChangeShapeType="1"/>
          </p:cNvSpPr>
          <p:nvPr/>
        </p:nvSpPr>
        <p:spPr bwMode="auto">
          <a:xfrm flipH="1">
            <a:off x="3659772" y="3269798"/>
            <a:ext cx="781910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sp>
        <p:nvSpPr>
          <p:cNvPr id="14343" name="Line 5"/>
          <p:cNvSpPr>
            <a:spLocks noChangeShapeType="1"/>
          </p:cNvSpPr>
          <p:nvPr/>
        </p:nvSpPr>
        <p:spPr bwMode="auto">
          <a:xfrm>
            <a:off x="3724931" y="4444715"/>
            <a:ext cx="781910" cy="414676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pic>
        <p:nvPicPr>
          <p:cNvPr id="14347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2145277"/>
            <a:ext cx="4178330" cy="209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8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52" y="2784570"/>
            <a:ext cx="2989176" cy="265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349" name="Group 28"/>
          <p:cNvGrpSpPr>
            <a:grpSpLocks/>
          </p:cNvGrpSpPr>
          <p:nvPr/>
        </p:nvGrpSpPr>
        <p:grpSpPr bwMode="auto">
          <a:xfrm>
            <a:off x="4572000" y="4374163"/>
            <a:ext cx="4119959" cy="1935157"/>
            <a:chOff x="5346700" y="4542631"/>
            <a:chExt cx="4818130" cy="2133600"/>
          </a:xfrm>
        </p:grpSpPr>
        <p:pic>
          <p:nvPicPr>
            <p:cNvPr id="14350" name="Picture 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700" y="4542631"/>
              <a:ext cx="4818130" cy="213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51" name="Picture 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4300" y="5342731"/>
              <a:ext cx="838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38470" y="116632"/>
            <a:ext cx="8405530" cy="11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dirty="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rPr>
              <a:t>Hierarchical Clustering by Example</a:t>
            </a:r>
            <a:r>
              <a:rPr lang="en-US" altLang="en-US" sz="42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770" y="6381410"/>
            <a:ext cx="5754367" cy="4765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/>
          <a:lstStyle>
            <a:lvl1pPr defTabSz="914179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ahoma" pitchFamily="34" charset="0"/>
              </a:defRPr>
            </a:lvl1pPr>
            <a:lvl2pPr marL="651196" indent="-250460" defTabSz="914179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ahoma" pitchFamily="34" charset="0"/>
              </a:defRPr>
            </a:lvl2pPr>
            <a:lvl3pPr marL="1001840" indent="-200368" defTabSz="914179" eaLnBrk="0" hangingPunct="0">
              <a:spcBef>
                <a:spcPct val="20000"/>
              </a:spcBef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</a:defRPr>
            </a:lvl3pPr>
            <a:lvl4pPr marL="1402575" indent="-200368" defTabSz="914179" eaLnBrk="0" hangingPunct="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ahoma" pitchFamily="34" charset="0"/>
              </a:defRPr>
            </a:lvl4pPr>
            <a:lvl5pPr marL="1803311" indent="-200368" defTabSz="914179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204047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604783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005519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406254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GB" altLang="en-US" sz="1200" dirty="0">
                <a:latin typeface="Arial" charset="0"/>
              </a:rPr>
              <a:t>COMP24111  Machine Learning, </a:t>
            </a:r>
            <a:r>
              <a:rPr lang="en-US" sz="1200" dirty="0" err="1"/>
              <a:t>Ke</a:t>
            </a:r>
            <a:r>
              <a:rPr lang="en-US" sz="1200" dirty="0"/>
              <a:t> Chen</a:t>
            </a:r>
            <a:endParaRPr lang="en-GB" alt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633250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1815" y="1556792"/>
            <a:ext cx="8545351" cy="5183455"/>
          </a:xfrm>
        </p:spPr>
        <p:txBody>
          <a:bodyPr lIns="80147" tIns="40074" rIns="80147" bIns="40074"/>
          <a:lstStyle/>
          <a:p>
            <a:pPr marL="467525" indent="-467525">
              <a:lnSpc>
                <a:spcPct val="110000"/>
              </a:lnSpc>
            </a:pPr>
            <a:r>
              <a:rPr lang="en-US" altLang="en-US" sz="2400" dirty="0"/>
              <a:t>Merge two closest clusters/update distance matrix (iteration 4) </a:t>
            </a:r>
          </a:p>
          <a:p>
            <a:pPr marL="467525" indent="-467525">
              <a:buNone/>
            </a:pPr>
            <a:r>
              <a:rPr lang="en-US" altLang="en-US" dirty="0"/>
              <a:t>     </a:t>
            </a:r>
            <a:endParaRPr lang="en-US" altLang="en-US" sz="1800" dirty="0"/>
          </a:p>
        </p:txBody>
      </p:sp>
      <p:sp>
        <p:nvSpPr>
          <p:cNvPr id="15366" name="Line 4"/>
          <p:cNvSpPr>
            <a:spLocks noChangeShapeType="1"/>
          </p:cNvSpPr>
          <p:nvPr/>
        </p:nvSpPr>
        <p:spPr bwMode="auto">
          <a:xfrm flipH="1">
            <a:off x="3659772" y="3376316"/>
            <a:ext cx="781910" cy="483789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sp>
        <p:nvSpPr>
          <p:cNvPr id="15367" name="Line 5"/>
          <p:cNvSpPr>
            <a:spLocks noChangeShapeType="1"/>
          </p:cNvSpPr>
          <p:nvPr/>
        </p:nvSpPr>
        <p:spPr bwMode="auto">
          <a:xfrm>
            <a:off x="3724931" y="4551233"/>
            <a:ext cx="781910" cy="414676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147" tIns="40074" rIns="80147" bIns="40074"/>
          <a:lstStyle/>
          <a:p>
            <a:endParaRPr lang="en-US"/>
          </a:p>
        </p:txBody>
      </p:sp>
      <p:pic>
        <p:nvPicPr>
          <p:cNvPr id="15371" name="Picture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3" y="2752862"/>
            <a:ext cx="2989176" cy="264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72" name="Group 30"/>
          <p:cNvGrpSpPr>
            <a:grpSpLocks/>
          </p:cNvGrpSpPr>
          <p:nvPr/>
        </p:nvGrpSpPr>
        <p:grpSpPr bwMode="auto">
          <a:xfrm>
            <a:off x="4572000" y="2269073"/>
            <a:ext cx="3917694" cy="1840127"/>
            <a:chOff x="5346700" y="2104231"/>
            <a:chExt cx="4581525" cy="2028825"/>
          </a:xfrm>
        </p:grpSpPr>
        <p:pic>
          <p:nvPicPr>
            <p:cNvPr id="15376" name="Picture 3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6700" y="2104231"/>
              <a:ext cx="4581525" cy="2028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7" name="Picture 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5700" y="2866231"/>
              <a:ext cx="838200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373" name="Group 16"/>
          <p:cNvGrpSpPr>
            <a:grpSpLocks/>
          </p:cNvGrpSpPr>
          <p:nvPr/>
        </p:nvGrpSpPr>
        <p:grpSpPr bwMode="auto">
          <a:xfrm>
            <a:off x="4702318" y="4480681"/>
            <a:ext cx="3762941" cy="1684623"/>
            <a:chOff x="5499100" y="4541838"/>
            <a:chExt cx="4400550" cy="1857375"/>
          </a:xfrm>
        </p:grpSpPr>
        <p:pic>
          <p:nvPicPr>
            <p:cNvPr id="15374" name="Picture 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100" y="4541838"/>
              <a:ext cx="4362450" cy="185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5" name="Picture 1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500" y="4999831"/>
              <a:ext cx="1581150" cy="409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738470" y="116632"/>
            <a:ext cx="8405530" cy="11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dirty="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rPr>
              <a:t>Hierarchical Clustering by Example</a:t>
            </a:r>
            <a:r>
              <a:rPr lang="en-US" altLang="en-US" sz="42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770" y="6381410"/>
            <a:ext cx="5754367" cy="4765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/>
          <a:lstStyle>
            <a:lvl1pPr defTabSz="914179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ahoma" pitchFamily="34" charset="0"/>
              </a:defRPr>
            </a:lvl1pPr>
            <a:lvl2pPr marL="651196" indent="-250460" defTabSz="914179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ahoma" pitchFamily="34" charset="0"/>
              </a:defRPr>
            </a:lvl2pPr>
            <a:lvl3pPr marL="1001840" indent="-200368" defTabSz="914179" eaLnBrk="0" hangingPunct="0">
              <a:spcBef>
                <a:spcPct val="20000"/>
              </a:spcBef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</a:defRPr>
            </a:lvl3pPr>
            <a:lvl4pPr marL="1402575" indent="-200368" defTabSz="914179" eaLnBrk="0" hangingPunct="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ahoma" pitchFamily="34" charset="0"/>
              </a:defRPr>
            </a:lvl4pPr>
            <a:lvl5pPr marL="1803311" indent="-200368" defTabSz="914179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204047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604783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005519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406254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GB" altLang="en-US" sz="1200" dirty="0">
                <a:latin typeface="Arial" charset="0"/>
              </a:rPr>
              <a:t>COMP24111  Machine Learning, </a:t>
            </a:r>
            <a:r>
              <a:rPr lang="en-US" sz="1200" dirty="0" err="1"/>
              <a:t>Ke</a:t>
            </a:r>
            <a:r>
              <a:rPr lang="en-US" sz="1200" dirty="0"/>
              <a:t> Chen</a:t>
            </a:r>
            <a:endParaRPr lang="en-GB" alt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035159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1815" y="1396525"/>
            <a:ext cx="8545351" cy="4768779"/>
          </a:xfrm>
        </p:spPr>
        <p:txBody>
          <a:bodyPr lIns="80147" tIns="40074" rIns="80147" bIns="40074"/>
          <a:lstStyle/>
          <a:p>
            <a:pPr marL="467525" indent="-467525">
              <a:lnSpc>
                <a:spcPct val="110000"/>
              </a:lnSpc>
            </a:pPr>
            <a:r>
              <a:rPr lang="en-US" altLang="en-US" dirty="0"/>
              <a:t>Final result</a:t>
            </a:r>
            <a:endParaRPr lang="en-US" altLang="en-US" sz="1800" dirty="0"/>
          </a:p>
        </p:txBody>
      </p:sp>
      <p:pic>
        <p:nvPicPr>
          <p:cNvPr id="16390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7" y="2046026"/>
            <a:ext cx="7941271" cy="3861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38470" y="116632"/>
            <a:ext cx="8405530" cy="11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dirty="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rPr>
              <a:t>Hierarchical Clustering by Example</a:t>
            </a:r>
            <a:r>
              <a:rPr lang="en-US" altLang="en-US" sz="42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770" y="6381410"/>
            <a:ext cx="5754367" cy="4765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/>
          <a:lstStyle>
            <a:lvl1pPr defTabSz="914179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ahoma" pitchFamily="34" charset="0"/>
              </a:defRPr>
            </a:lvl1pPr>
            <a:lvl2pPr marL="651196" indent="-250460" defTabSz="914179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ahoma" pitchFamily="34" charset="0"/>
              </a:defRPr>
            </a:lvl2pPr>
            <a:lvl3pPr marL="1001840" indent="-200368" defTabSz="914179" eaLnBrk="0" hangingPunct="0">
              <a:spcBef>
                <a:spcPct val="20000"/>
              </a:spcBef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</a:defRPr>
            </a:lvl3pPr>
            <a:lvl4pPr marL="1402575" indent="-200368" defTabSz="914179" eaLnBrk="0" hangingPunct="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ahoma" pitchFamily="34" charset="0"/>
              </a:defRPr>
            </a:lvl4pPr>
            <a:lvl5pPr marL="1803311" indent="-200368" defTabSz="914179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204047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604783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005519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406254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r>
              <a:rPr lang="en-GB" altLang="en-US" sz="1200" dirty="0">
                <a:latin typeface="Arial" charset="0"/>
              </a:rPr>
              <a:t>COMP24111  Machine Learning, </a:t>
            </a:r>
            <a:r>
              <a:rPr lang="en-US" sz="1200" dirty="0" err="1"/>
              <a:t>Ke</a:t>
            </a:r>
            <a:r>
              <a:rPr lang="en-US" sz="1200" dirty="0"/>
              <a:t> Chen</a:t>
            </a:r>
            <a:endParaRPr lang="en-GB" alt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5085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01815" y="1413897"/>
            <a:ext cx="8545351" cy="5183455"/>
          </a:xfrm>
        </p:spPr>
        <p:txBody>
          <a:bodyPr lIns="80147" tIns="40074" rIns="80147" bIns="40074"/>
          <a:lstStyle/>
          <a:p>
            <a:pPr marL="467525" indent="-467525">
              <a:lnSpc>
                <a:spcPct val="110000"/>
              </a:lnSpc>
            </a:pPr>
            <a:r>
              <a:rPr lang="en-US" altLang="en-US" dirty="0">
                <a:solidFill>
                  <a:srgbClr val="FF0000"/>
                </a:solidFill>
              </a:rPr>
              <a:t>Dendrogram tree</a:t>
            </a:r>
            <a:r>
              <a:rPr lang="en-US" altLang="en-US" dirty="0"/>
              <a:t> representation </a:t>
            </a:r>
          </a:p>
          <a:p>
            <a:pPr marL="467525" indent="-467525">
              <a:buNone/>
            </a:pPr>
            <a:r>
              <a:rPr lang="en-US" altLang="en-US" dirty="0"/>
              <a:t>     </a:t>
            </a:r>
            <a:endParaRPr lang="en-US" altLang="en-US" sz="1800" dirty="0"/>
          </a:p>
        </p:txBody>
      </p:sp>
      <p:sp>
        <p:nvSpPr>
          <p:cNvPr id="17414" name="Text Box 13"/>
          <p:cNvSpPr txBox="1">
            <a:spLocks noChangeArrowheads="1"/>
          </p:cNvSpPr>
          <p:nvPr/>
        </p:nvSpPr>
        <p:spPr bwMode="auto">
          <a:xfrm>
            <a:off x="4801722" y="1844824"/>
            <a:ext cx="4234774" cy="4956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147" tIns="40074" rIns="80147" bIns="40074">
            <a:spAutoFit/>
          </a:bodyPr>
          <a:lstStyle>
            <a:lvl1pPr marL="342900" indent="-342900"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/>
            </a:pPr>
            <a:r>
              <a:rPr lang="en-GB" altLang="en-US" sz="1800" dirty="0">
                <a:solidFill>
                  <a:srgbClr val="000000"/>
                </a:solidFill>
              </a:rPr>
              <a:t>In the beginning we have 6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000000"/>
                </a:solidFill>
              </a:rPr>
              <a:t>     clusters: A, B, C, D, E and F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AutoNum type="arabicPeriod" startAt="2"/>
            </a:pPr>
            <a:r>
              <a:rPr lang="en-GB" altLang="en-US" sz="1800" dirty="0">
                <a:solidFill>
                  <a:srgbClr val="000000"/>
                </a:solidFill>
              </a:rPr>
              <a:t>We merge clusters D and F into 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000000"/>
                </a:solidFill>
              </a:rPr>
              <a:t>     cluster (D, F) at distance 0.50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3"/>
            </a:pPr>
            <a:r>
              <a:rPr lang="en-GB" altLang="en-US" sz="1800" dirty="0">
                <a:solidFill>
                  <a:srgbClr val="000000"/>
                </a:solidFill>
              </a:rPr>
              <a:t>We merge cluster A and cluster B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000000"/>
                </a:solidFill>
              </a:rPr>
              <a:t>     into (A, B) at distance 0.71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4"/>
            </a:pPr>
            <a:r>
              <a:rPr lang="en-GB" altLang="en-US" sz="1800" dirty="0">
                <a:solidFill>
                  <a:srgbClr val="000000"/>
                </a:solidFill>
              </a:rPr>
              <a:t>We merge clusters E and (D, F)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000000"/>
                </a:solidFill>
              </a:rPr>
              <a:t>     into ((D, F), E) at distance 1.00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5"/>
            </a:pPr>
            <a:r>
              <a:rPr lang="en-GB" altLang="en-US" sz="1800" dirty="0">
                <a:solidFill>
                  <a:srgbClr val="000000"/>
                </a:solidFill>
              </a:rPr>
              <a:t>We merge clusters ((D, F), E) and C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000000"/>
                </a:solidFill>
              </a:rPr>
              <a:t>     into (((D, F), E), C) at distance 1.41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6"/>
            </a:pPr>
            <a:r>
              <a:rPr lang="en-GB" altLang="en-US" sz="1800" dirty="0">
                <a:solidFill>
                  <a:srgbClr val="000000"/>
                </a:solidFill>
              </a:rPr>
              <a:t>We merge clusters (((D, F), E), C)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000000"/>
                </a:solidFill>
              </a:rPr>
              <a:t>     and (A, B) into ((((D, F), E), C), (A, B))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000000"/>
                </a:solidFill>
              </a:rPr>
              <a:t>     at distance 2.50 </a:t>
            </a:r>
          </a:p>
          <a:p>
            <a:pPr eaLnBrk="1" hangingPunct="1">
              <a:spcBef>
                <a:spcPct val="0"/>
              </a:spcBef>
              <a:buFontTx/>
              <a:buAutoNum type="arabicPeriod" startAt="7"/>
            </a:pPr>
            <a:r>
              <a:rPr lang="en-GB" altLang="en-US" sz="1800" dirty="0">
                <a:solidFill>
                  <a:srgbClr val="000000"/>
                </a:solidFill>
              </a:rPr>
              <a:t>The last cluster contain all the objects,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dirty="0">
                <a:solidFill>
                  <a:srgbClr val="000000"/>
                </a:solidFill>
              </a:rPr>
              <a:t>     thus conclude the computation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 dirty="0"/>
          </a:p>
        </p:txBody>
      </p:sp>
      <p:grpSp>
        <p:nvGrpSpPr>
          <p:cNvPr id="17415" name="Group 14"/>
          <p:cNvGrpSpPr>
            <a:grpSpLocks/>
          </p:cNvGrpSpPr>
          <p:nvPr/>
        </p:nvGrpSpPr>
        <p:grpSpPr bwMode="auto">
          <a:xfrm>
            <a:off x="237393" y="1961314"/>
            <a:ext cx="4204289" cy="4492022"/>
            <a:chOff x="277617" y="1952625"/>
            <a:chExt cx="4916683" cy="4953158"/>
          </a:xfrm>
        </p:grpSpPr>
        <p:pic>
          <p:nvPicPr>
            <p:cNvPr id="17416" name="Picture 1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500" y="1952625"/>
              <a:ext cx="4495800" cy="4684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7" name="TextBox 7"/>
            <p:cNvSpPr txBox="1">
              <a:spLocks noChangeArrowheads="1"/>
            </p:cNvSpPr>
            <p:nvPr/>
          </p:nvSpPr>
          <p:spPr bwMode="auto">
            <a:xfrm>
              <a:off x="1765300" y="5380038"/>
              <a:ext cx="350929" cy="40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1">
                  <a:latin typeface="Times New Roman" pitchFamily="18" charset="0"/>
                </a:rPr>
                <a:t>2</a:t>
              </a:r>
              <a:endParaRPr lang="en-US" altLang="en-US" sz="1800" b="1">
                <a:latin typeface="Times New Roman" pitchFamily="18" charset="0"/>
              </a:endParaRPr>
            </a:p>
          </p:txBody>
        </p:sp>
        <p:sp>
          <p:nvSpPr>
            <p:cNvPr id="17418" name="TextBox 8"/>
            <p:cNvSpPr txBox="1">
              <a:spLocks noChangeArrowheads="1"/>
            </p:cNvSpPr>
            <p:nvPr/>
          </p:nvSpPr>
          <p:spPr bwMode="auto">
            <a:xfrm>
              <a:off x="4127500" y="5075238"/>
              <a:ext cx="350929" cy="40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1">
                  <a:latin typeface="Times New Roman" pitchFamily="18" charset="0"/>
                </a:rPr>
                <a:t>3</a:t>
              </a:r>
              <a:endParaRPr lang="en-US" altLang="en-US" sz="1800" b="1">
                <a:latin typeface="Times New Roman" pitchFamily="18" charset="0"/>
              </a:endParaRPr>
            </a:p>
          </p:txBody>
        </p:sp>
        <p:sp>
          <p:nvSpPr>
            <p:cNvPr id="17419" name="TextBox 9"/>
            <p:cNvSpPr txBox="1">
              <a:spLocks noChangeArrowheads="1"/>
            </p:cNvSpPr>
            <p:nvPr/>
          </p:nvSpPr>
          <p:spPr bwMode="auto">
            <a:xfrm>
              <a:off x="2146300" y="4694239"/>
              <a:ext cx="350929" cy="40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1">
                  <a:latin typeface="Times New Roman" pitchFamily="18" charset="0"/>
                </a:rPr>
                <a:t>4</a:t>
              </a:r>
              <a:endParaRPr lang="en-US" altLang="en-US" sz="1800" b="1">
                <a:latin typeface="Times New Roman" pitchFamily="18" charset="0"/>
              </a:endParaRPr>
            </a:p>
          </p:txBody>
        </p:sp>
        <p:sp>
          <p:nvSpPr>
            <p:cNvPr id="17420" name="TextBox 10"/>
            <p:cNvSpPr txBox="1">
              <a:spLocks noChangeArrowheads="1"/>
            </p:cNvSpPr>
            <p:nvPr/>
          </p:nvSpPr>
          <p:spPr bwMode="auto">
            <a:xfrm>
              <a:off x="2755901" y="4160838"/>
              <a:ext cx="350929" cy="40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1">
                  <a:latin typeface="Times New Roman" pitchFamily="18" charset="0"/>
                </a:rPr>
                <a:t>5</a:t>
              </a:r>
              <a:endParaRPr lang="en-US" altLang="en-US" sz="1800" b="1">
                <a:latin typeface="Times New Roman" pitchFamily="18" charset="0"/>
              </a:endParaRPr>
            </a:p>
          </p:txBody>
        </p:sp>
        <p:sp>
          <p:nvSpPr>
            <p:cNvPr id="17421" name="TextBox 11"/>
            <p:cNvSpPr txBox="1">
              <a:spLocks noChangeArrowheads="1"/>
            </p:cNvSpPr>
            <p:nvPr/>
          </p:nvSpPr>
          <p:spPr bwMode="auto">
            <a:xfrm>
              <a:off x="3441700" y="2636838"/>
              <a:ext cx="350929" cy="407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 b="1">
                  <a:latin typeface="Times New Roman" pitchFamily="18" charset="0"/>
                </a:rPr>
                <a:t>6</a:t>
              </a:r>
              <a:endParaRPr lang="en-US" altLang="en-US" sz="1800" b="1">
                <a:latin typeface="Times New Roman" pitchFamily="18" charset="0"/>
              </a:endParaRPr>
            </a:p>
          </p:txBody>
        </p:sp>
        <p:sp>
          <p:nvSpPr>
            <p:cNvPr id="17422" name="TextBox 12"/>
            <p:cNvSpPr txBox="1">
              <a:spLocks noChangeArrowheads="1"/>
            </p:cNvSpPr>
            <p:nvPr/>
          </p:nvSpPr>
          <p:spPr bwMode="auto">
            <a:xfrm>
              <a:off x="2679700" y="6447631"/>
              <a:ext cx="1053914" cy="458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00">
                  <a:latin typeface="Arial" charset="0"/>
                  <a:cs typeface="Arial" charset="0"/>
                </a:rPr>
                <a:t>object</a:t>
              </a:r>
            </a:p>
          </p:txBody>
        </p:sp>
        <p:sp>
          <p:nvSpPr>
            <p:cNvPr id="17423" name="TextBox 13"/>
            <p:cNvSpPr txBox="1">
              <a:spLocks noChangeArrowheads="1"/>
            </p:cNvSpPr>
            <p:nvPr/>
          </p:nvSpPr>
          <p:spPr bwMode="auto">
            <a:xfrm>
              <a:off x="277617" y="3475831"/>
              <a:ext cx="593880" cy="1040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Tahoma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Tahoma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ahoma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ahoma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Tahoma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2100">
                  <a:latin typeface="Arial" charset="0"/>
                  <a:cs typeface="Arial" charset="0"/>
                </a:rPr>
                <a:t>lifetime</a:t>
              </a:r>
            </a:p>
          </p:txBody>
        </p:sp>
      </p:grp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738470" y="116632"/>
            <a:ext cx="8405530" cy="1143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4" tIns="45712" rIns="91424" bIns="45712" anchor="ctr"/>
          <a:lstStyle>
            <a:lvl1pPr defTabSz="1042988"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defTabSz="1042988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defTabSz="1042988" eaLnBrk="0" hangingPunct="0">
              <a:spcBef>
                <a:spcPct val="20000"/>
              </a:spcBef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defTabSz="1042988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defTabSz="1042988" eaLnBrk="0" hangingPunct="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300" dirty="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rPr>
              <a:t>Hierarchical Clustering by Example</a:t>
            </a:r>
            <a:r>
              <a:rPr lang="en-US" altLang="en-US" sz="42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92770" y="6383212"/>
            <a:ext cx="5754367" cy="47659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147" tIns="40074" rIns="80147" bIns="40074"/>
          <a:lstStyle>
            <a:lvl1pPr defTabSz="914179" eaLnBrk="0" hangingPunct="0">
              <a:spcBef>
                <a:spcPct val="20000"/>
              </a:spcBef>
              <a:buChar char="•"/>
              <a:defRPr sz="2500">
                <a:solidFill>
                  <a:schemeClr val="tx1"/>
                </a:solidFill>
                <a:latin typeface="Tahoma" pitchFamily="34" charset="0"/>
              </a:defRPr>
            </a:lvl1pPr>
            <a:lvl2pPr marL="651196" indent="-250460" defTabSz="914179" eaLnBrk="0" hangingPunct="0">
              <a:spcBef>
                <a:spcPct val="20000"/>
              </a:spcBef>
              <a:buChar char="–"/>
              <a:defRPr sz="2100">
                <a:solidFill>
                  <a:schemeClr val="tx1"/>
                </a:solidFill>
                <a:latin typeface="Tahoma" pitchFamily="34" charset="0"/>
              </a:defRPr>
            </a:lvl2pPr>
            <a:lvl3pPr marL="1001840" indent="-200368" defTabSz="914179" eaLnBrk="0" hangingPunct="0">
              <a:spcBef>
                <a:spcPct val="20000"/>
              </a:spcBef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Tahoma" pitchFamily="34" charset="0"/>
              </a:defRPr>
            </a:lvl3pPr>
            <a:lvl4pPr marL="1402575" indent="-200368" defTabSz="914179" eaLnBrk="0" hangingPunct="0">
              <a:spcBef>
                <a:spcPct val="20000"/>
              </a:spcBef>
              <a:buChar char="–"/>
              <a:defRPr sz="1800">
                <a:solidFill>
                  <a:schemeClr val="tx1"/>
                </a:solidFill>
                <a:latin typeface="Tahoma" pitchFamily="34" charset="0"/>
              </a:defRPr>
            </a:lvl4pPr>
            <a:lvl5pPr marL="1803311" indent="-200368" defTabSz="914179" eaLnBrk="0" hangingPunct="0">
              <a:spcBef>
                <a:spcPct val="20000"/>
              </a:spcBef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5pPr>
            <a:lvl6pPr marL="2204047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6pPr>
            <a:lvl7pPr marL="2604783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7pPr>
            <a:lvl8pPr marL="3005519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8pPr>
            <a:lvl9pPr marL="3406254" indent="-200368" defTabSz="914179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>
              <a:buNone/>
            </a:pPr>
            <a:r>
              <a:rPr lang="en-GB" altLang="en-US" sz="1200" dirty="0">
                <a:latin typeface="Arial" charset="0"/>
              </a:rPr>
              <a:t>COMP24111  Machine Learning, </a:t>
            </a:r>
            <a:r>
              <a:rPr lang="en-US" sz="1200" dirty="0" err="1"/>
              <a:t>Ke</a:t>
            </a:r>
            <a:r>
              <a:rPr lang="en-US" sz="1200" dirty="0"/>
              <a:t> Chen</a:t>
            </a:r>
            <a:endParaRPr lang="en-GB" altLang="en-US" sz="12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348573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Clusters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93304"/>
            <a:ext cx="8734744" cy="4572000"/>
          </a:xfrm>
        </p:spPr>
        <p:txBody>
          <a:bodyPr>
            <a:normAutofit/>
          </a:bodyPr>
          <a:lstStyle/>
          <a:p>
            <a:r>
              <a:rPr lang="en-US" sz="2400" dirty="0"/>
              <a:t>To choose clusters we cut the dendrogram in a specific height</a:t>
            </a:r>
          </a:p>
          <a:p>
            <a:r>
              <a:rPr lang="en-US" sz="2400" dirty="0"/>
              <a:t>We can form any number of clusters depending on the cut height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171" y="3243109"/>
            <a:ext cx="7337996" cy="34737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4648" y="6379296"/>
            <a:ext cx="141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Cluster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36864" y="6379296"/>
            <a:ext cx="151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 Clusters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7539" y="6379296"/>
            <a:ext cx="169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Clusters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F6EECE-3178-FB4F-AC7D-158356EDF8E1}"/>
              </a:ext>
            </a:extLst>
          </p:cNvPr>
          <p:cNvCxnSpPr/>
          <p:nvPr/>
        </p:nvCxnSpPr>
        <p:spPr>
          <a:xfrm>
            <a:off x="3347864" y="3861048"/>
            <a:ext cx="201622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D1E03E-BBAD-344E-9C16-91503B63D3E5}"/>
              </a:ext>
            </a:extLst>
          </p:cNvPr>
          <p:cNvCxnSpPr/>
          <p:nvPr/>
        </p:nvCxnSpPr>
        <p:spPr>
          <a:xfrm>
            <a:off x="5907943" y="4797152"/>
            <a:ext cx="2016224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82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365792"/>
            <a:ext cx="7870648" cy="758952"/>
          </a:xfrm>
          <a:noFill/>
          <a:ln/>
        </p:spPr>
        <p:txBody>
          <a:bodyPr lIns="92075" tIns="46038" rIns="92075" bIns="46038" anchor="b">
            <a:normAutofit fontScale="90000"/>
          </a:bodyPr>
          <a:lstStyle/>
          <a:p>
            <a:pPr algn="l"/>
            <a:r>
              <a:rPr lang="en-US" altLang="en-US" dirty="0"/>
              <a:t>Classification   Vs.     Clustering</a:t>
            </a:r>
            <a:br>
              <a:rPr lang="en-US" altLang="en-US" dirty="0"/>
            </a:br>
            <a:r>
              <a:rPr lang="en-US" altLang="en-US" dirty="0"/>
              <a:t>Supervised       Vs.     Unsupervised Learning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00200" y="3125688"/>
            <a:ext cx="3505200" cy="2895600"/>
            <a:chOff x="1600200" y="2837656"/>
            <a:chExt cx="3505200" cy="2895600"/>
          </a:xfrm>
        </p:grpSpPr>
        <p:sp>
          <p:nvSpPr>
            <p:cNvPr id="325674" name="Rectangle 42"/>
            <p:cNvSpPr>
              <a:spLocks noChangeArrowheads="1"/>
            </p:cNvSpPr>
            <p:nvPr/>
          </p:nvSpPr>
          <p:spPr bwMode="auto">
            <a:xfrm>
              <a:off x="1600200" y="4437856"/>
              <a:ext cx="2514600" cy="1295400"/>
            </a:xfrm>
            <a:prstGeom prst="rect">
              <a:avLst/>
            </a:prstGeom>
            <a:solidFill>
              <a:schemeClr val="folHlink">
                <a:alpha val="28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35" name="Line 3"/>
            <p:cNvSpPr>
              <a:spLocks noChangeShapeType="1"/>
            </p:cNvSpPr>
            <p:nvPr/>
          </p:nvSpPr>
          <p:spPr bwMode="auto">
            <a:xfrm>
              <a:off x="1600200" y="2837656"/>
              <a:ext cx="0" cy="28956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36" name="Line 4"/>
            <p:cNvSpPr>
              <a:spLocks noChangeShapeType="1"/>
            </p:cNvSpPr>
            <p:nvPr/>
          </p:nvSpPr>
          <p:spPr bwMode="auto">
            <a:xfrm>
              <a:off x="1600200" y="5733256"/>
              <a:ext cx="3505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37" name="Rectangle 5"/>
            <p:cNvSpPr>
              <a:spLocks noChangeArrowheads="1"/>
            </p:cNvSpPr>
            <p:nvPr/>
          </p:nvSpPr>
          <p:spPr bwMode="auto">
            <a:xfrm>
              <a:off x="3054350" y="4825206"/>
              <a:ext cx="139700" cy="139700"/>
            </a:xfrm>
            <a:prstGeom prst="rect">
              <a:avLst/>
            </a:prstGeom>
            <a:solidFill>
              <a:srgbClr val="51D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38" name="Rectangle 6"/>
            <p:cNvSpPr>
              <a:spLocks noChangeArrowheads="1"/>
            </p:cNvSpPr>
            <p:nvPr/>
          </p:nvSpPr>
          <p:spPr bwMode="auto">
            <a:xfrm>
              <a:off x="3359150" y="4596606"/>
              <a:ext cx="139700" cy="139700"/>
            </a:xfrm>
            <a:prstGeom prst="rect">
              <a:avLst/>
            </a:prstGeom>
            <a:solidFill>
              <a:srgbClr val="51D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0" name="Rectangle 8"/>
            <p:cNvSpPr>
              <a:spLocks noChangeArrowheads="1"/>
            </p:cNvSpPr>
            <p:nvPr/>
          </p:nvSpPr>
          <p:spPr bwMode="auto">
            <a:xfrm>
              <a:off x="3282950" y="4825206"/>
              <a:ext cx="139700" cy="139700"/>
            </a:xfrm>
            <a:prstGeom prst="rect">
              <a:avLst/>
            </a:prstGeom>
            <a:solidFill>
              <a:srgbClr val="51D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1" name="Rectangle 9"/>
            <p:cNvSpPr>
              <a:spLocks noChangeArrowheads="1"/>
            </p:cNvSpPr>
            <p:nvPr/>
          </p:nvSpPr>
          <p:spPr bwMode="auto">
            <a:xfrm>
              <a:off x="3511550" y="5130006"/>
              <a:ext cx="139700" cy="139700"/>
            </a:xfrm>
            <a:prstGeom prst="rect">
              <a:avLst/>
            </a:prstGeom>
            <a:solidFill>
              <a:srgbClr val="51D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2" name="Rectangle 10"/>
            <p:cNvSpPr>
              <a:spLocks noChangeArrowheads="1"/>
            </p:cNvSpPr>
            <p:nvPr/>
          </p:nvSpPr>
          <p:spPr bwMode="auto">
            <a:xfrm>
              <a:off x="4191000" y="4818856"/>
              <a:ext cx="139700" cy="139700"/>
            </a:xfrm>
            <a:prstGeom prst="rect">
              <a:avLst/>
            </a:prstGeom>
            <a:solidFill>
              <a:srgbClr val="51D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3" name="Rectangle 11"/>
            <p:cNvSpPr>
              <a:spLocks noChangeArrowheads="1"/>
            </p:cNvSpPr>
            <p:nvPr/>
          </p:nvSpPr>
          <p:spPr bwMode="auto">
            <a:xfrm>
              <a:off x="2825750" y="5053806"/>
              <a:ext cx="139700" cy="139700"/>
            </a:xfrm>
            <a:prstGeom prst="rect">
              <a:avLst/>
            </a:prstGeom>
            <a:solidFill>
              <a:srgbClr val="51D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4" name="Oval 12"/>
            <p:cNvSpPr>
              <a:spLocks noChangeArrowheads="1"/>
            </p:cNvSpPr>
            <p:nvPr/>
          </p:nvSpPr>
          <p:spPr bwMode="auto">
            <a:xfrm>
              <a:off x="2292350" y="39870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5" name="Oval 13"/>
            <p:cNvSpPr>
              <a:spLocks noChangeArrowheads="1"/>
            </p:cNvSpPr>
            <p:nvPr/>
          </p:nvSpPr>
          <p:spPr bwMode="auto">
            <a:xfrm>
              <a:off x="2444750" y="41394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6" name="Oval 14"/>
            <p:cNvSpPr>
              <a:spLocks noChangeArrowheads="1"/>
            </p:cNvSpPr>
            <p:nvPr/>
          </p:nvSpPr>
          <p:spPr bwMode="auto">
            <a:xfrm>
              <a:off x="2749550" y="40632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7" name="Oval 15"/>
            <p:cNvSpPr>
              <a:spLocks noChangeArrowheads="1"/>
            </p:cNvSpPr>
            <p:nvPr/>
          </p:nvSpPr>
          <p:spPr bwMode="auto">
            <a:xfrm>
              <a:off x="3054350" y="39870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8" name="Oval 16"/>
            <p:cNvSpPr>
              <a:spLocks noChangeArrowheads="1"/>
            </p:cNvSpPr>
            <p:nvPr/>
          </p:nvSpPr>
          <p:spPr bwMode="auto">
            <a:xfrm>
              <a:off x="2216150" y="46728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49" name="Oval 17"/>
            <p:cNvSpPr>
              <a:spLocks noChangeArrowheads="1"/>
            </p:cNvSpPr>
            <p:nvPr/>
          </p:nvSpPr>
          <p:spPr bwMode="auto">
            <a:xfrm>
              <a:off x="3435350" y="36822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0" name="Oval 18"/>
            <p:cNvSpPr>
              <a:spLocks noChangeArrowheads="1"/>
            </p:cNvSpPr>
            <p:nvPr/>
          </p:nvSpPr>
          <p:spPr bwMode="auto">
            <a:xfrm>
              <a:off x="2597150" y="44442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1" name="Oval 19"/>
            <p:cNvSpPr>
              <a:spLocks noChangeArrowheads="1"/>
            </p:cNvSpPr>
            <p:nvPr/>
          </p:nvSpPr>
          <p:spPr bwMode="auto">
            <a:xfrm>
              <a:off x="3054350" y="42918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2" name="Oval 20"/>
            <p:cNvSpPr>
              <a:spLocks noChangeArrowheads="1"/>
            </p:cNvSpPr>
            <p:nvPr/>
          </p:nvSpPr>
          <p:spPr bwMode="auto">
            <a:xfrm>
              <a:off x="3435350" y="42156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3" name="Oval 21"/>
            <p:cNvSpPr>
              <a:spLocks noChangeArrowheads="1"/>
            </p:cNvSpPr>
            <p:nvPr/>
          </p:nvSpPr>
          <p:spPr bwMode="auto">
            <a:xfrm>
              <a:off x="2368550" y="48252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4" name="Oval 22"/>
            <p:cNvSpPr>
              <a:spLocks noChangeArrowheads="1"/>
            </p:cNvSpPr>
            <p:nvPr/>
          </p:nvSpPr>
          <p:spPr bwMode="auto">
            <a:xfrm>
              <a:off x="2139950" y="50538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5" name="Oval 23"/>
            <p:cNvSpPr>
              <a:spLocks noChangeArrowheads="1"/>
            </p:cNvSpPr>
            <p:nvPr/>
          </p:nvSpPr>
          <p:spPr bwMode="auto">
            <a:xfrm>
              <a:off x="2825750" y="36822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6" name="Rectangle 24"/>
            <p:cNvSpPr>
              <a:spLocks noChangeArrowheads="1"/>
            </p:cNvSpPr>
            <p:nvPr/>
          </p:nvSpPr>
          <p:spPr bwMode="auto">
            <a:xfrm>
              <a:off x="2597150" y="5206206"/>
              <a:ext cx="139700" cy="139700"/>
            </a:xfrm>
            <a:prstGeom prst="rect">
              <a:avLst/>
            </a:prstGeom>
            <a:solidFill>
              <a:srgbClr val="51D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7" name="Oval 25"/>
            <p:cNvSpPr>
              <a:spLocks noChangeArrowheads="1"/>
            </p:cNvSpPr>
            <p:nvPr/>
          </p:nvSpPr>
          <p:spPr bwMode="auto">
            <a:xfrm>
              <a:off x="3435350" y="39108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8" name="Oval 26"/>
            <p:cNvSpPr>
              <a:spLocks noChangeArrowheads="1"/>
            </p:cNvSpPr>
            <p:nvPr/>
          </p:nvSpPr>
          <p:spPr bwMode="auto">
            <a:xfrm>
              <a:off x="4502150" y="39870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59" name="Oval 27"/>
            <p:cNvSpPr>
              <a:spLocks noChangeArrowheads="1"/>
            </p:cNvSpPr>
            <p:nvPr/>
          </p:nvSpPr>
          <p:spPr bwMode="auto">
            <a:xfrm>
              <a:off x="4197350" y="42156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60" name="Oval 28"/>
            <p:cNvSpPr>
              <a:spLocks noChangeArrowheads="1"/>
            </p:cNvSpPr>
            <p:nvPr/>
          </p:nvSpPr>
          <p:spPr bwMode="auto">
            <a:xfrm>
              <a:off x="4121150" y="45204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61" name="Oval 29"/>
            <p:cNvSpPr>
              <a:spLocks noChangeArrowheads="1"/>
            </p:cNvSpPr>
            <p:nvPr/>
          </p:nvSpPr>
          <p:spPr bwMode="auto">
            <a:xfrm>
              <a:off x="4425950" y="45966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62" name="Oval 30"/>
            <p:cNvSpPr>
              <a:spLocks noChangeArrowheads="1"/>
            </p:cNvSpPr>
            <p:nvPr/>
          </p:nvSpPr>
          <p:spPr bwMode="auto">
            <a:xfrm>
              <a:off x="4578350" y="47490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63" name="Oval 31"/>
            <p:cNvSpPr>
              <a:spLocks noChangeArrowheads="1"/>
            </p:cNvSpPr>
            <p:nvPr/>
          </p:nvSpPr>
          <p:spPr bwMode="auto">
            <a:xfrm>
              <a:off x="4502150" y="4368006"/>
              <a:ext cx="139700" cy="139700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67" name="Rectangle 35"/>
            <p:cNvSpPr>
              <a:spLocks noChangeArrowheads="1"/>
            </p:cNvSpPr>
            <p:nvPr/>
          </p:nvSpPr>
          <p:spPr bwMode="auto">
            <a:xfrm>
              <a:off x="3206750" y="3682206"/>
              <a:ext cx="139700" cy="139700"/>
            </a:xfrm>
            <a:prstGeom prst="rect">
              <a:avLst/>
            </a:prstGeom>
            <a:solidFill>
              <a:srgbClr val="51DC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73" name="Rectangle 41"/>
            <p:cNvSpPr>
              <a:spLocks noChangeArrowheads="1"/>
            </p:cNvSpPr>
            <p:nvPr/>
          </p:nvSpPr>
          <p:spPr bwMode="auto">
            <a:xfrm>
              <a:off x="4114800" y="3371056"/>
              <a:ext cx="914400" cy="2362200"/>
            </a:xfrm>
            <a:prstGeom prst="rect">
              <a:avLst/>
            </a:prstGeom>
            <a:solidFill>
              <a:schemeClr val="accent2">
                <a:alpha val="31000"/>
              </a:schemeClr>
            </a:solidFill>
            <a:ln w="952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5675" name="Rectangle 43"/>
            <p:cNvSpPr>
              <a:spLocks noChangeArrowheads="1"/>
            </p:cNvSpPr>
            <p:nvPr/>
          </p:nvSpPr>
          <p:spPr bwMode="auto">
            <a:xfrm>
              <a:off x="1600200" y="4437856"/>
              <a:ext cx="1219200" cy="1295400"/>
            </a:xfrm>
            <a:prstGeom prst="rect">
              <a:avLst/>
            </a:prstGeom>
            <a:solidFill>
              <a:schemeClr val="accent2">
                <a:alpha val="31000"/>
              </a:schemeClr>
            </a:solidFill>
            <a:ln w="9525" algn="ctr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3282950" y="1700808"/>
            <a:ext cx="5403850" cy="1533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lvl1pPr marL="2857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6858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5430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00250" indent="-17145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altLang="en-US" b="1" dirty="0">
                <a:solidFill>
                  <a:schemeClr val="tx2"/>
                </a:solidFill>
              </a:rPr>
              <a:t>Classification: Supervised learning: </a:t>
            </a:r>
          </a:p>
          <a:p>
            <a:pPr marL="0" indent="0">
              <a:lnSpc>
                <a:spcPct val="90000"/>
              </a:lnSpc>
              <a:spcBef>
                <a:spcPct val="30000"/>
              </a:spcBef>
              <a:buClr>
                <a:schemeClr val="tx2"/>
              </a:buClr>
              <a:buFont typeface="Monotype Sorts" pitchFamily="2" charset="2"/>
              <a:buNone/>
            </a:pPr>
            <a:r>
              <a:rPr lang="en-US" altLang="en-US" dirty="0">
                <a:solidFill>
                  <a:schemeClr val="tx2"/>
                </a:solidFill>
              </a:rPr>
              <a:t>Learns a method for predicting the instance class from </a:t>
            </a:r>
            <a:r>
              <a:rPr lang="en-US" altLang="en-US" dirty="0">
                <a:solidFill>
                  <a:srgbClr val="0070C0"/>
                </a:solidFill>
              </a:rPr>
              <a:t>pre-labeled (classified)</a:t>
            </a:r>
            <a:r>
              <a:rPr lang="en-US" altLang="en-US" dirty="0">
                <a:solidFill>
                  <a:schemeClr val="tx2"/>
                </a:solidFill>
              </a:rPr>
              <a:t>  instances</a:t>
            </a:r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35730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Linkage in Hierarchical Clustering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752" y="1665312"/>
            <a:ext cx="8503920" cy="45720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We already know about distance measures between data items, but what about between a data item and a cluster or between two clusters?</a:t>
            </a:r>
          </a:p>
          <a:p>
            <a:r>
              <a:rPr lang="en-US" altLang="en-US" sz="2400" dirty="0"/>
              <a:t>We just treat a data point as a cluster with a single item, so our only problem is to define a </a:t>
            </a:r>
            <a:r>
              <a:rPr lang="en-US" altLang="en-US" sz="2400" b="1" i="1" dirty="0"/>
              <a:t>linkage</a:t>
            </a:r>
            <a:r>
              <a:rPr lang="en-US" altLang="en-US" sz="2400" dirty="0"/>
              <a:t> method between clusters</a:t>
            </a:r>
          </a:p>
          <a:p>
            <a:r>
              <a:rPr lang="en-US" altLang="en-US" sz="2400" dirty="0"/>
              <a:t>As usual, there are lots of choices…</a:t>
            </a:r>
          </a:p>
        </p:txBody>
      </p:sp>
    </p:spTree>
    <p:extLst>
      <p:ext uri="{BB962C8B-B14F-4D97-AF65-F5344CB8AC3E}">
        <p14:creationId xmlns:p14="http://schemas.microsoft.com/office/powerpoint/2010/main" val="4003934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Linkage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752" y="1665312"/>
            <a:ext cx="8503920" cy="45720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The </a:t>
            </a:r>
            <a:r>
              <a:rPr lang="en-US" altLang="en-US" sz="2400" b="1" dirty="0"/>
              <a:t>minimum</a:t>
            </a:r>
            <a:r>
              <a:rPr lang="en-US" altLang="en-US" sz="2400" dirty="0"/>
              <a:t> of all pairwise distances between points in the two clusters</a:t>
            </a:r>
          </a:p>
          <a:p>
            <a:r>
              <a:rPr lang="en-US" altLang="en-US" sz="2400" dirty="0"/>
              <a:t>Tends to produce long, “loose” clusters</a:t>
            </a:r>
          </a:p>
        </p:txBody>
      </p:sp>
      <p:grpSp>
        <p:nvGrpSpPr>
          <p:cNvPr id="29712" name="Group 16"/>
          <p:cNvGrpSpPr>
            <a:grpSpLocks/>
          </p:cNvGrpSpPr>
          <p:nvPr/>
        </p:nvGrpSpPr>
        <p:grpSpPr bwMode="auto">
          <a:xfrm>
            <a:off x="3352800" y="4038600"/>
            <a:ext cx="2514600" cy="2133600"/>
            <a:chOff x="1920" y="2784"/>
            <a:chExt cx="912" cy="1008"/>
          </a:xfrm>
        </p:grpSpPr>
        <p:sp>
          <p:nvSpPr>
            <p:cNvPr id="29700" name="Line 4"/>
            <p:cNvSpPr>
              <a:spLocks noChangeShapeType="1"/>
            </p:cNvSpPr>
            <p:nvPr/>
          </p:nvSpPr>
          <p:spPr bwMode="auto">
            <a:xfrm>
              <a:off x="1920" y="2784"/>
              <a:ext cx="0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01" name="Line 5"/>
            <p:cNvSpPr>
              <a:spLocks noChangeShapeType="1"/>
            </p:cNvSpPr>
            <p:nvPr/>
          </p:nvSpPr>
          <p:spPr bwMode="auto">
            <a:xfrm>
              <a:off x="1920" y="3792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9702" name="Oval 6"/>
            <p:cNvSpPr>
              <a:spLocks noChangeArrowheads="1"/>
            </p:cNvSpPr>
            <p:nvPr/>
          </p:nvSpPr>
          <p:spPr bwMode="auto">
            <a:xfrm>
              <a:off x="2400" y="27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Oval 7"/>
            <p:cNvSpPr>
              <a:spLocks noChangeArrowheads="1"/>
            </p:cNvSpPr>
            <p:nvPr/>
          </p:nvSpPr>
          <p:spPr bwMode="auto">
            <a:xfrm>
              <a:off x="2640" y="27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Oval 8"/>
            <p:cNvSpPr>
              <a:spLocks noChangeArrowheads="1"/>
            </p:cNvSpPr>
            <p:nvPr/>
          </p:nvSpPr>
          <p:spPr bwMode="auto">
            <a:xfrm>
              <a:off x="2592" y="312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Oval 9"/>
            <p:cNvSpPr>
              <a:spLocks noChangeArrowheads="1"/>
            </p:cNvSpPr>
            <p:nvPr/>
          </p:nvSpPr>
          <p:spPr bwMode="auto">
            <a:xfrm>
              <a:off x="2400" y="307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Oval 10"/>
            <p:cNvSpPr>
              <a:spLocks noChangeArrowheads="1"/>
            </p:cNvSpPr>
            <p:nvPr/>
          </p:nvSpPr>
          <p:spPr bwMode="auto">
            <a:xfrm>
              <a:off x="2016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7" name="Oval 11"/>
            <p:cNvSpPr>
              <a:spLocks noChangeArrowheads="1"/>
            </p:cNvSpPr>
            <p:nvPr/>
          </p:nvSpPr>
          <p:spPr bwMode="auto">
            <a:xfrm>
              <a:off x="2112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8" name="Oval 12"/>
            <p:cNvSpPr>
              <a:spLocks noChangeArrowheads="1"/>
            </p:cNvSpPr>
            <p:nvPr/>
          </p:nvSpPr>
          <p:spPr bwMode="auto">
            <a:xfrm>
              <a:off x="2112" y="350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9" name="Oval 13"/>
            <p:cNvSpPr>
              <a:spLocks noChangeArrowheads="1"/>
            </p:cNvSpPr>
            <p:nvPr/>
          </p:nvSpPr>
          <p:spPr bwMode="auto">
            <a:xfrm>
              <a:off x="1968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11" name="Line 15"/>
            <p:cNvSpPr>
              <a:spLocks noChangeShapeType="1"/>
            </p:cNvSpPr>
            <p:nvPr/>
          </p:nvSpPr>
          <p:spPr bwMode="auto">
            <a:xfrm flipV="1">
              <a:off x="2160" y="3120"/>
              <a:ext cx="288" cy="288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77508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Single Link Example</a:t>
            </a:r>
          </a:p>
        </p:txBody>
      </p:sp>
      <p:grpSp>
        <p:nvGrpSpPr>
          <p:cNvPr id="857091" name="Group 3"/>
          <p:cNvGrpSpPr>
            <a:grpSpLocks/>
          </p:cNvGrpSpPr>
          <p:nvPr/>
        </p:nvGrpSpPr>
        <p:grpSpPr bwMode="auto">
          <a:xfrm>
            <a:off x="989013" y="1752600"/>
            <a:ext cx="7353300" cy="4046538"/>
            <a:chOff x="623" y="1104"/>
            <a:chExt cx="4632" cy="2549"/>
          </a:xfrm>
        </p:grpSpPr>
        <p:sp>
          <p:nvSpPr>
            <p:cNvPr id="857092" name="Line 4"/>
            <p:cNvSpPr>
              <a:spLocks noChangeShapeType="1"/>
            </p:cNvSpPr>
            <p:nvPr/>
          </p:nvSpPr>
          <p:spPr bwMode="auto">
            <a:xfrm flipV="1">
              <a:off x="624" y="1104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7093" name="Line 5"/>
            <p:cNvSpPr>
              <a:spLocks noChangeShapeType="1"/>
            </p:cNvSpPr>
            <p:nvPr/>
          </p:nvSpPr>
          <p:spPr bwMode="auto">
            <a:xfrm>
              <a:off x="623" y="3653"/>
              <a:ext cx="4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857094" name="Oval 6"/>
          <p:cNvSpPr>
            <a:spLocks noChangeArrowheads="1"/>
          </p:cNvSpPr>
          <p:nvPr/>
        </p:nvSpPr>
        <p:spPr bwMode="auto">
          <a:xfrm>
            <a:off x="17526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095" name="Oval 7"/>
          <p:cNvSpPr>
            <a:spLocks noChangeArrowheads="1"/>
          </p:cNvSpPr>
          <p:nvPr/>
        </p:nvSpPr>
        <p:spPr bwMode="auto">
          <a:xfrm>
            <a:off x="25908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096" name="Oval 8"/>
          <p:cNvSpPr>
            <a:spLocks noChangeArrowheads="1"/>
          </p:cNvSpPr>
          <p:nvPr/>
        </p:nvSpPr>
        <p:spPr bwMode="auto">
          <a:xfrm>
            <a:off x="17526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097" name="Oval 9"/>
          <p:cNvSpPr>
            <a:spLocks noChangeArrowheads="1"/>
          </p:cNvSpPr>
          <p:nvPr/>
        </p:nvSpPr>
        <p:spPr bwMode="auto">
          <a:xfrm>
            <a:off x="25908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098" name="Oval 10"/>
          <p:cNvSpPr>
            <a:spLocks noChangeArrowheads="1"/>
          </p:cNvSpPr>
          <p:nvPr/>
        </p:nvSpPr>
        <p:spPr bwMode="auto">
          <a:xfrm>
            <a:off x="38862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099" name="Oval 11"/>
          <p:cNvSpPr>
            <a:spLocks noChangeArrowheads="1"/>
          </p:cNvSpPr>
          <p:nvPr/>
        </p:nvSpPr>
        <p:spPr bwMode="auto">
          <a:xfrm>
            <a:off x="47244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100" name="Oval 12"/>
          <p:cNvSpPr>
            <a:spLocks noChangeArrowheads="1"/>
          </p:cNvSpPr>
          <p:nvPr/>
        </p:nvSpPr>
        <p:spPr bwMode="auto">
          <a:xfrm>
            <a:off x="38862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101" name="Oval 13"/>
          <p:cNvSpPr>
            <a:spLocks noChangeArrowheads="1"/>
          </p:cNvSpPr>
          <p:nvPr/>
        </p:nvSpPr>
        <p:spPr bwMode="auto">
          <a:xfrm>
            <a:off x="47244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102" name="Oval 14"/>
          <p:cNvSpPr>
            <a:spLocks noChangeArrowheads="1"/>
          </p:cNvSpPr>
          <p:nvPr/>
        </p:nvSpPr>
        <p:spPr bwMode="auto">
          <a:xfrm>
            <a:off x="1447800" y="23622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103" name="Oval 15"/>
          <p:cNvSpPr>
            <a:spLocks noChangeArrowheads="1"/>
          </p:cNvSpPr>
          <p:nvPr/>
        </p:nvSpPr>
        <p:spPr bwMode="auto">
          <a:xfrm>
            <a:off x="3581400" y="38100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104" name="Oval 16"/>
          <p:cNvSpPr>
            <a:spLocks noChangeArrowheads="1"/>
          </p:cNvSpPr>
          <p:nvPr/>
        </p:nvSpPr>
        <p:spPr bwMode="auto">
          <a:xfrm>
            <a:off x="3581400" y="23622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105" name="Oval 17"/>
          <p:cNvSpPr>
            <a:spLocks noChangeArrowheads="1"/>
          </p:cNvSpPr>
          <p:nvPr/>
        </p:nvSpPr>
        <p:spPr bwMode="auto">
          <a:xfrm>
            <a:off x="1447800" y="38100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106" name="Oval 18"/>
          <p:cNvSpPr>
            <a:spLocks noChangeArrowheads="1"/>
          </p:cNvSpPr>
          <p:nvPr/>
        </p:nvSpPr>
        <p:spPr bwMode="auto">
          <a:xfrm>
            <a:off x="1219200" y="2209800"/>
            <a:ext cx="4114800" cy="990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107" name="Oval 19"/>
          <p:cNvSpPr>
            <a:spLocks noChangeArrowheads="1"/>
          </p:cNvSpPr>
          <p:nvPr/>
        </p:nvSpPr>
        <p:spPr bwMode="auto">
          <a:xfrm>
            <a:off x="1143000" y="3657600"/>
            <a:ext cx="4114800" cy="990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7108" name="Oval 20"/>
          <p:cNvSpPr>
            <a:spLocks noChangeArrowheads="1"/>
          </p:cNvSpPr>
          <p:nvPr/>
        </p:nvSpPr>
        <p:spPr bwMode="auto">
          <a:xfrm>
            <a:off x="776288" y="1612900"/>
            <a:ext cx="4876800" cy="3657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7102" grpId="0" animBg="1"/>
      <p:bldP spid="857103" grpId="0" animBg="1"/>
      <p:bldP spid="857104" grpId="0" animBg="1"/>
      <p:bldP spid="857105" grpId="0" animBg="1"/>
      <p:bldP spid="857106" grpId="0" animBg="1"/>
      <p:bldP spid="857107" grpId="0" animBg="1"/>
      <p:bldP spid="85710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Linkage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752" y="1665312"/>
            <a:ext cx="8503920" cy="45720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The </a:t>
            </a:r>
            <a:r>
              <a:rPr lang="en-US" altLang="en-US" sz="2400" b="1" dirty="0"/>
              <a:t>maximum</a:t>
            </a:r>
            <a:r>
              <a:rPr lang="en-US" altLang="en-US" sz="2400" dirty="0"/>
              <a:t> of all pairwise distances between points in the two clusters</a:t>
            </a:r>
          </a:p>
          <a:p>
            <a:r>
              <a:rPr lang="en-US" altLang="en-US" sz="2400" dirty="0"/>
              <a:t>Tends to break large clusters</a:t>
            </a:r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3352800" y="4038600"/>
            <a:ext cx="0" cy="2133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3352800" y="6172200"/>
            <a:ext cx="2514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4676775" y="4038600"/>
            <a:ext cx="263525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5338763" y="4038600"/>
            <a:ext cx="263525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5205413" y="4749800"/>
            <a:ext cx="265112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4495800" y="4495800"/>
            <a:ext cx="263525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3617913" y="4851400"/>
            <a:ext cx="263525" cy="203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810000" y="5181600"/>
            <a:ext cx="265113" cy="203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3881438" y="5562600"/>
            <a:ext cx="265112" cy="203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3484563" y="5664200"/>
            <a:ext cx="265112" cy="203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 flipV="1">
            <a:off x="3581400" y="4114800"/>
            <a:ext cx="1905000" cy="167640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263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Complete Link Example</a:t>
            </a:r>
          </a:p>
        </p:txBody>
      </p:sp>
      <p:grpSp>
        <p:nvGrpSpPr>
          <p:cNvPr id="859139" name="Group 3"/>
          <p:cNvGrpSpPr>
            <a:grpSpLocks/>
          </p:cNvGrpSpPr>
          <p:nvPr/>
        </p:nvGrpSpPr>
        <p:grpSpPr bwMode="auto">
          <a:xfrm>
            <a:off x="989013" y="1752600"/>
            <a:ext cx="7353300" cy="4046538"/>
            <a:chOff x="623" y="1104"/>
            <a:chExt cx="4632" cy="2549"/>
          </a:xfrm>
        </p:grpSpPr>
        <p:sp>
          <p:nvSpPr>
            <p:cNvPr id="859140" name="Line 4"/>
            <p:cNvSpPr>
              <a:spLocks noChangeShapeType="1"/>
            </p:cNvSpPr>
            <p:nvPr/>
          </p:nvSpPr>
          <p:spPr bwMode="auto">
            <a:xfrm flipV="1">
              <a:off x="624" y="1104"/>
              <a:ext cx="0" cy="25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9141" name="Line 5"/>
            <p:cNvSpPr>
              <a:spLocks noChangeShapeType="1"/>
            </p:cNvSpPr>
            <p:nvPr/>
          </p:nvSpPr>
          <p:spPr bwMode="auto">
            <a:xfrm>
              <a:off x="623" y="3653"/>
              <a:ext cx="4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</p:grpSp>
      <p:sp>
        <p:nvSpPr>
          <p:cNvPr id="859142" name="Oval 6"/>
          <p:cNvSpPr>
            <a:spLocks noChangeArrowheads="1"/>
          </p:cNvSpPr>
          <p:nvPr/>
        </p:nvSpPr>
        <p:spPr bwMode="auto">
          <a:xfrm>
            <a:off x="17526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43" name="Oval 7"/>
          <p:cNvSpPr>
            <a:spLocks noChangeArrowheads="1"/>
          </p:cNvSpPr>
          <p:nvPr/>
        </p:nvSpPr>
        <p:spPr bwMode="auto">
          <a:xfrm>
            <a:off x="25908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44" name="Oval 8"/>
          <p:cNvSpPr>
            <a:spLocks noChangeArrowheads="1"/>
          </p:cNvSpPr>
          <p:nvPr/>
        </p:nvSpPr>
        <p:spPr bwMode="auto">
          <a:xfrm>
            <a:off x="17526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45" name="Oval 9"/>
          <p:cNvSpPr>
            <a:spLocks noChangeArrowheads="1"/>
          </p:cNvSpPr>
          <p:nvPr/>
        </p:nvSpPr>
        <p:spPr bwMode="auto">
          <a:xfrm>
            <a:off x="25908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46" name="Oval 10"/>
          <p:cNvSpPr>
            <a:spLocks noChangeArrowheads="1"/>
          </p:cNvSpPr>
          <p:nvPr/>
        </p:nvSpPr>
        <p:spPr bwMode="auto">
          <a:xfrm>
            <a:off x="38862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47" name="Oval 11"/>
          <p:cNvSpPr>
            <a:spLocks noChangeArrowheads="1"/>
          </p:cNvSpPr>
          <p:nvPr/>
        </p:nvSpPr>
        <p:spPr bwMode="auto">
          <a:xfrm>
            <a:off x="4724400" y="26670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48" name="Oval 12"/>
          <p:cNvSpPr>
            <a:spLocks noChangeArrowheads="1"/>
          </p:cNvSpPr>
          <p:nvPr/>
        </p:nvSpPr>
        <p:spPr bwMode="auto">
          <a:xfrm>
            <a:off x="38862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49" name="Oval 13"/>
          <p:cNvSpPr>
            <a:spLocks noChangeArrowheads="1"/>
          </p:cNvSpPr>
          <p:nvPr/>
        </p:nvSpPr>
        <p:spPr bwMode="auto">
          <a:xfrm>
            <a:off x="4724400" y="4114800"/>
            <a:ext cx="74613" cy="74613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50" name="Oval 14"/>
          <p:cNvSpPr>
            <a:spLocks noChangeArrowheads="1"/>
          </p:cNvSpPr>
          <p:nvPr/>
        </p:nvSpPr>
        <p:spPr bwMode="auto">
          <a:xfrm>
            <a:off x="1447800" y="23622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51" name="Oval 15"/>
          <p:cNvSpPr>
            <a:spLocks noChangeArrowheads="1"/>
          </p:cNvSpPr>
          <p:nvPr/>
        </p:nvSpPr>
        <p:spPr bwMode="auto">
          <a:xfrm>
            <a:off x="3581400" y="38100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52" name="Oval 16"/>
          <p:cNvSpPr>
            <a:spLocks noChangeArrowheads="1"/>
          </p:cNvSpPr>
          <p:nvPr/>
        </p:nvSpPr>
        <p:spPr bwMode="auto">
          <a:xfrm>
            <a:off x="3581400" y="23622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53" name="Oval 17"/>
          <p:cNvSpPr>
            <a:spLocks noChangeArrowheads="1"/>
          </p:cNvSpPr>
          <p:nvPr/>
        </p:nvSpPr>
        <p:spPr bwMode="auto">
          <a:xfrm>
            <a:off x="1447800" y="3810000"/>
            <a:ext cx="1524000" cy="685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54" name="Oval 18"/>
          <p:cNvSpPr>
            <a:spLocks noChangeArrowheads="1"/>
          </p:cNvSpPr>
          <p:nvPr/>
        </p:nvSpPr>
        <p:spPr bwMode="auto">
          <a:xfrm>
            <a:off x="1168400" y="2057400"/>
            <a:ext cx="2057400" cy="2819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55" name="Oval 19"/>
          <p:cNvSpPr>
            <a:spLocks noChangeArrowheads="1"/>
          </p:cNvSpPr>
          <p:nvPr/>
        </p:nvSpPr>
        <p:spPr bwMode="auto">
          <a:xfrm>
            <a:off x="3338513" y="2055813"/>
            <a:ext cx="2057400" cy="28194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859156" name="Oval 20"/>
          <p:cNvSpPr>
            <a:spLocks noChangeArrowheads="1"/>
          </p:cNvSpPr>
          <p:nvPr/>
        </p:nvSpPr>
        <p:spPr bwMode="auto">
          <a:xfrm>
            <a:off x="838200" y="1612900"/>
            <a:ext cx="4876800" cy="36576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50" grpId="0" animBg="1"/>
      <p:bldP spid="859151" grpId="0" animBg="1"/>
      <p:bldP spid="859152" grpId="0" animBg="1"/>
      <p:bldP spid="859153" grpId="0" animBg="1"/>
      <p:bldP spid="859154" grpId="0" animBg="1"/>
      <p:bldP spid="859155" grpId="0" animBg="1"/>
      <p:bldP spid="85915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Average Linkage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752" y="1665312"/>
            <a:ext cx="8503920" cy="4572000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The </a:t>
            </a:r>
            <a:r>
              <a:rPr lang="en-US" altLang="en-US" sz="2400" b="1" dirty="0"/>
              <a:t>average</a:t>
            </a:r>
            <a:r>
              <a:rPr lang="en-US" altLang="en-US" sz="2400" dirty="0"/>
              <a:t> of all pairwise distances between points in the two clusters</a:t>
            </a: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Note! It’s not the distance between the clusters’ means -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Centroid Linkage</a:t>
            </a:r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r>
              <a:rPr lang="en-US" altLang="en-US" dirty="0">
                <a:solidFill>
                  <a:schemeClr val="tx2">
                    <a:lumMod val="75000"/>
                  </a:schemeClr>
                </a:solidFill>
              </a:rPr>
              <a:t>Tends to produce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evenly sized clusters</a:t>
            </a:r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>
            <a:off x="3352800" y="4038600"/>
            <a:ext cx="0" cy="21336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auto">
          <a:xfrm>
            <a:off x="3352800" y="6172200"/>
            <a:ext cx="25146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4676775" y="4038600"/>
            <a:ext cx="263525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5338763" y="4038600"/>
            <a:ext cx="263525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5205413" y="4749800"/>
            <a:ext cx="265112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4495800" y="4495800"/>
            <a:ext cx="263525" cy="203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3617913" y="4851400"/>
            <a:ext cx="263525" cy="203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810000" y="5181600"/>
            <a:ext cx="265113" cy="203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3881438" y="5562600"/>
            <a:ext cx="265112" cy="203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3484563" y="5664200"/>
            <a:ext cx="265112" cy="2032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auto">
          <a:xfrm flipV="1">
            <a:off x="3942556" y="4495800"/>
            <a:ext cx="1133500" cy="889000"/>
          </a:xfrm>
          <a:prstGeom prst="line">
            <a:avLst/>
          </a:prstGeom>
          <a:noFill/>
          <a:ln w="28575">
            <a:solidFill>
              <a:schemeClr val="fol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056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8031428" cy="1775879"/>
          </a:xfrm>
        </p:spPr>
        <p:txBody>
          <a:bodyPr>
            <a:normAutofit/>
          </a:bodyPr>
          <a:lstStyle/>
          <a:p>
            <a:r>
              <a:rPr lang="en-US" sz="2400" dirty="0"/>
              <a:t>Complete and average linkage tend to yield evenly sized clusters whereas single linkage tends to yield extended clusters to which single leaves are fused one by one.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47616"/>
            <a:ext cx="3581400" cy="365760"/>
          </a:xfrm>
        </p:spPr>
        <p:txBody>
          <a:bodyPr/>
          <a:lstStyle/>
          <a:p>
            <a:r>
              <a:rPr lang="en-US" dirty="0"/>
              <a:t>Introduction to Statistical Learning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53" y="2852936"/>
            <a:ext cx="6979779" cy="372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5761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 - </a:t>
            </a:r>
            <a:r>
              <a:rPr lang="en-US" dirty="0"/>
              <a:t>Pros &amp; Cons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Do not have to assume any particular number of clusters </a:t>
            </a:r>
          </a:p>
          <a:p>
            <a:pPr lvl="2"/>
            <a:r>
              <a:rPr lang="en-US" dirty="0"/>
              <a:t>Just cut the tree</a:t>
            </a:r>
          </a:p>
          <a:p>
            <a:pPr lvl="1"/>
            <a:r>
              <a:rPr lang="en-US" dirty="0"/>
              <a:t>Hierarchy is important for some apps</a:t>
            </a:r>
          </a:p>
        </p:txBody>
      </p:sp>
    </p:spTree>
    <p:extLst>
      <p:ext uri="{BB962C8B-B14F-4D97-AF65-F5344CB8AC3E}">
        <p14:creationId xmlns:p14="http://schemas.microsoft.com/office/powerpoint/2010/main" val="10954771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 Apps</a:t>
            </a:r>
          </a:p>
        </p:txBody>
      </p:sp>
      <p:sp>
        <p:nvSpPr>
          <p:cNvPr id="85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752" y="1665312"/>
            <a:ext cx="8503920" cy="45720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en-US" sz="3000" dirty="0"/>
              <a:t>Build a tree-based hierarchical taxonomy (</a:t>
            </a:r>
            <a:r>
              <a:rPr lang="en-US" altLang="en-US" sz="3000" i="1" dirty="0"/>
              <a:t>dendrogram</a:t>
            </a:r>
            <a:r>
              <a:rPr lang="en-US" altLang="en-US" sz="3000" dirty="0"/>
              <a:t>) from a set of documents</a:t>
            </a:r>
          </a:p>
          <a:p>
            <a:pPr algn="ctr"/>
            <a:endParaRPr lang="en-US" altLang="en-US" dirty="0"/>
          </a:p>
          <a:p>
            <a:pPr algn="ctr">
              <a:buFont typeface="Wingdings" pitchFamily="2" charset="2"/>
              <a:buNone/>
            </a:pPr>
            <a:endParaRPr lang="en-US" altLang="en-US" sz="2200" dirty="0"/>
          </a:p>
          <a:p>
            <a:pPr algn="ctr"/>
            <a:endParaRPr lang="en-US" altLang="en-US" sz="2200" dirty="0"/>
          </a:p>
          <a:p>
            <a:pPr algn="ctr"/>
            <a:endParaRPr lang="en-US" altLang="en-US" sz="2200" dirty="0"/>
          </a:p>
          <a:p>
            <a:pPr algn="ctr"/>
            <a:endParaRPr lang="en-US" altLang="en-US" sz="2200" dirty="0"/>
          </a:p>
          <a:p>
            <a:pPr algn="ctr"/>
            <a:endParaRPr lang="en-US" altLang="en-US" sz="2200" dirty="0"/>
          </a:p>
        </p:txBody>
      </p:sp>
      <p:grpSp>
        <p:nvGrpSpPr>
          <p:cNvPr id="851972" name="Group 4"/>
          <p:cNvGrpSpPr>
            <a:grpSpLocks/>
          </p:cNvGrpSpPr>
          <p:nvPr/>
        </p:nvGrpSpPr>
        <p:grpSpPr bwMode="auto">
          <a:xfrm>
            <a:off x="1676400" y="2819400"/>
            <a:ext cx="5867400" cy="1981200"/>
            <a:chOff x="1056" y="1536"/>
            <a:chExt cx="3696" cy="1248"/>
          </a:xfrm>
        </p:grpSpPr>
        <p:sp>
          <p:nvSpPr>
            <p:cNvPr id="851973" name="Text Box 5"/>
            <p:cNvSpPr txBox="1">
              <a:spLocks noChangeArrowheads="1"/>
            </p:cNvSpPr>
            <p:nvPr/>
          </p:nvSpPr>
          <p:spPr bwMode="auto">
            <a:xfrm>
              <a:off x="2688" y="1536"/>
              <a:ext cx="8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2000">
                  <a:solidFill>
                    <a:schemeClr val="tx2"/>
                  </a:solidFill>
                  <a:latin typeface="Times New Roman" pitchFamily="18" charset="0"/>
                </a:rPr>
                <a:t>animal</a:t>
              </a:r>
            </a:p>
          </p:txBody>
        </p:sp>
        <p:sp>
          <p:nvSpPr>
            <p:cNvPr id="851974" name="Text Box 6"/>
            <p:cNvSpPr txBox="1">
              <a:spLocks noChangeArrowheads="1"/>
            </p:cNvSpPr>
            <p:nvPr/>
          </p:nvSpPr>
          <p:spPr bwMode="auto">
            <a:xfrm>
              <a:off x="1728" y="1872"/>
              <a:ext cx="7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chemeClr val="tx2"/>
                  </a:solidFill>
                  <a:latin typeface="Times New Roman" pitchFamily="18" charset="0"/>
                </a:rPr>
                <a:t>vertebrate</a:t>
              </a:r>
            </a:p>
          </p:txBody>
        </p:sp>
        <p:sp>
          <p:nvSpPr>
            <p:cNvPr id="851975" name="Text Box 7"/>
            <p:cNvSpPr txBox="1">
              <a:spLocks noChangeArrowheads="1"/>
            </p:cNvSpPr>
            <p:nvPr/>
          </p:nvSpPr>
          <p:spPr bwMode="auto">
            <a:xfrm>
              <a:off x="1056" y="2256"/>
              <a:ext cx="369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chemeClr val="tx2"/>
                  </a:solidFill>
                  <a:latin typeface="Times New Roman" pitchFamily="18" charset="0"/>
                </a:rPr>
                <a:t>fish reptile </a:t>
              </a:r>
              <a:r>
                <a:rPr lang="en-US" altLang="en-US" sz="2000" dirty="0" err="1">
                  <a:solidFill>
                    <a:schemeClr val="tx2"/>
                  </a:solidFill>
                  <a:latin typeface="Times New Roman" pitchFamily="18" charset="0"/>
                </a:rPr>
                <a:t>amphib</a:t>
              </a:r>
              <a:r>
                <a:rPr lang="en-US" altLang="en-US" sz="2000" dirty="0">
                  <a:solidFill>
                    <a:schemeClr val="tx2"/>
                  </a:solidFill>
                  <a:latin typeface="Times New Roman" pitchFamily="18" charset="0"/>
                </a:rPr>
                <a:t>. mammal      worm insect crustacean</a:t>
              </a:r>
            </a:p>
          </p:txBody>
        </p:sp>
        <p:sp>
          <p:nvSpPr>
            <p:cNvPr id="851976" name="Text Box 8"/>
            <p:cNvSpPr txBox="1">
              <a:spLocks noChangeArrowheads="1"/>
            </p:cNvSpPr>
            <p:nvPr/>
          </p:nvSpPr>
          <p:spPr bwMode="auto">
            <a:xfrm>
              <a:off x="3312" y="1872"/>
              <a:ext cx="8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chemeClr val="tx2"/>
                  </a:solidFill>
                  <a:latin typeface="Times New Roman" pitchFamily="18" charset="0"/>
                </a:rPr>
                <a:t>invertebrate</a:t>
              </a:r>
            </a:p>
          </p:txBody>
        </p:sp>
        <p:sp>
          <p:nvSpPr>
            <p:cNvPr id="851977" name="Line 9"/>
            <p:cNvSpPr>
              <a:spLocks noChangeShapeType="1"/>
            </p:cNvSpPr>
            <p:nvPr/>
          </p:nvSpPr>
          <p:spPr bwMode="auto">
            <a:xfrm flipH="1">
              <a:off x="2124" y="1736"/>
              <a:ext cx="962" cy="20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1978" name="Line 10"/>
            <p:cNvSpPr>
              <a:spLocks noChangeShapeType="1"/>
            </p:cNvSpPr>
            <p:nvPr/>
          </p:nvSpPr>
          <p:spPr bwMode="auto">
            <a:xfrm>
              <a:off x="3094" y="1736"/>
              <a:ext cx="639" cy="21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1979" name="Line 11"/>
            <p:cNvSpPr>
              <a:spLocks noChangeShapeType="1"/>
            </p:cNvSpPr>
            <p:nvPr/>
          </p:nvSpPr>
          <p:spPr bwMode="auto">
            <a:xfrm flipH="1">
              <a:off x="1232" y="2059"/>
              <a:ext cx="876" cy="2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1980" name="Line 12"/>
            <p:cNvSpPr>
              <a:spLocks noChangeShapeType="1"/>
            </p:cNvSpPr>
            <p:nvPr/>
          </p:nvSpPr>
          <p:spPr bwMode="auto">
            <a:xfrm flipH="1">
              <a:off x="1635" y="2059"/>
              <a:ext cx="473" cy="2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1981" name="Line 13"/>
            <p:cNvSpPr>
              <a:spLocks noChangeShapeType="1"/>
            </p:cNvSpPr>
            <p:nvPr/>
          </p:nvSpPr>
          <p:spPr bwMode="auto">
            <a:xfrm>
              <a:off x="2108" y="2059"/>
              <a:ext cx="0" cy="31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1982" name="Line 14"/>
            <p:cNvSpPr>
              <a:spLocks noChangeShapeType="1"/>
            </p:cNvSpPr>
            <p:nvPr/>
          </p:nvSpPr>
          <p:spPr bwMode="auto">
            <a:xfrm>
              <a:off x="2108" y="2059"/>
              <a:ext cx="513" cy="2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1983" name="Line 15"/>
            <p:cNvSpPr>
              <a:spLocks noChangeShapeType="1"/>
            </p:cNvSpPr>
            <p:nvPr/>
          </p:nvSpPr>
          <p:spPr bwMode="auto">
            <a:xfrm flipH="1">
              <a:off x="3386" y="2044"/>
              <a:ext cx="347" cy="3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1984" name="Line 16"/>
            <p:cNvSpPr>
              <a:spLocks noChangeShapeType="1"/>
            </p:cNvSpPr>
            <p:nvPr/>
          </p:nvSpPr>
          <p:spPr bwMode="auto">
            <a:xfrm>
              <a:off x="3733" y="2052"/>
              <a:ext cx="0" cy="30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sp>
          <p:nvSpPr>
            <p:cNvPr id="851985" name="Line 17"/>
            <p:cNvSpPr>
              <a:spLocks noChangeShapeType="1"/>
            </p:cNvSpPr>
            <p:nvPr/>
          </p:nvSpPr>
          <p:spPr bwMode="auto">
            <a:xfrm>
              <a:off x="3733" y="2059"/>
              <a:ext cx="537" cy="2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endParaRPr lang="en-US"/>
            </a:p>
          </p:txBody>
        </p:sp>
        <p:grpSp>
          <p:nvGrpSpPr>
            <p:cNvPr id="851986" name="Group 18"/>
            <p:cNvGrpSpPr>
              <a:grpSpLocks/>
            </p:cNvGrpSpPr>
            <p:nvPr/>
          </p:nvGrpSpPr>
          <p:grpSpPr bwMode="auto">
            <a:xfrm>
              <a:off x="1104" y="2448"/>
              <a:ext cx="192" cy="336"/>
              <a:chOff x="1104" y="2448"/>
              <a:chExt cx="192" cy="336"/>
            </a:xfrm>
          </p:grpSpPr>
          <p:sp>
            <p:nvSpPr>
              <p:cNvPr id="851987" name="Line 19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1988" name="Line 20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51989" name="Group 21"/>
            <p:cNvGrpSpPr>
              <a:grpSpLocks/>
            </p:cNvGrpSpPr>
            <p:nvPr/>
          </p:nvGrpSpPr>
          <p:grpSpPr bwMode="auto">
            <a:xfrm>
              <a:off x="1440" y="2448"/>
              <a:ext cx="192" cy="336"/>
              <a:chOff x="1104" y="2448"/>
              <a:chExt cx="192" cy="336"/>
            </a:xfrm>
          </p:grpSpPr>
          <p:sp>
            <p:nvSpPr>
              <p:cNvPr id="851990" name="Line 22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1991" name="Line 23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51992" name="Group 24"/>
            <p:cNvGrpSpPr>
              <a:grpSpLocks/>
            </p:cNvGrpSpPr>
            <p:nvPr/>
          </p:nvGrpSpPr>
          <p:grpSpPr bwMode="auto">
            <a:xfrm>
              <a:off x="1968" y="2448"/>
              <a:ext cx="192" cy="336"/>
              <a:chOff x="1104" y="2448"/>
              <a:chExt cx="192" cy="336"/>
            </a:xfrm>
          </p:grpSpPr>
          <p:sp>
            <p:nvSpPr>
              <p:cNvPr id="851993" name="Line 25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1994" name="Line 26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51995" name="Group 27"/>
            <p:cNvGrpSpPr>
              <a:grpSpLocks/>
            </p:cNvGrpSpPr>
            <p:nvPr/>
          </p:nvGrpSpPr>
          <p:grpSpPr bwMode="auto">
            <a:xfrm>
              <a:off x="2544" y="2448"/>
              <a:ext cx="192" cy="336"/>
              <a:chOff x="1104" y="2448"/>
              <a:chExt cx="192" cy="336"/>
            </a:xfrm>
          </p:grpSpPr>
          <p:sp>
            <p:nvSpPr>
              <p:cNvPr id="851996" name="Line 28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1997" name="Line 29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51998" name="Group 30"/>
            <p:cNvGrpSpPr>
              <a:grpSpLocks/>
            </p:cNvGrpSpPr>
            <p:nvPr/>
          </p:nvGrpSpPr>
          <p:grpSpPr bwMode="auto">
            <a:xfrm>
              <a:off x="3264" y="2448"/>
              <a:ext cx="192" cy="336"/>
              <a:chOff x="1104" y="2448"/>
              <a:chExt cx="192" cy="336"/>
            </a:xfrm>
          </p:grpSpPr>
          <p:sp>
            <p:nvSpPr>
              <p:cNvPr id="851999" name="Line 31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2000" name="Line 32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52001" name="Group 33"/>
            <p:cNvGrpSpPr>
              <a:grpSpLocks/>
            </p:cNvGrpSpPr>
            <p:nvPr/>
          </p:nvGrpSpPr>
          <p:grpSpPr bwMode="auto">
            <a:xfrm>
              <a:off x="3648" y="2448"/>
              <a:ext cx="192" cy="336"/>
              <a:chOff x="1104" y="2448"/>
              <a:chExt cx="192" cy="336"/>
            </a:xfrm>
          </p:grpSpPr>
          <p:sp>
            <p:nvSpPr>
              <p:cNvPr id="852002" name="Line 34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2003" name="Line 35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852004" name="Group 36"/>
            <p:cNvGrpSpPr>
              <a:grpSpLocks/>
            </p:cNvGrpSpPr>
            <p:nvPr/>
          </p:nvGrpSpPr>
          <p:grpSpPr bwMode="auto">
            <a:xfrm>
              <a:off x="4224" y="2448"/>
              <a:ext cx="192" cy="336"/>
              <a:chOff x="1104" y="2448"/>
              <a:chExt cx="192" cy="336"/>
            </a:xfrm>
          </p:grpSpPr>
          <p:sp>
            <p:nvSpPr>
              <p:cNvPr id="852005" name="Line 37"/>
              <p:cNvSpPr>
                <a:spLocks noChangeShapeType="1"/>
              </p:cNvSpPr>
              <p:nvPr/>
            </p:nvSpPr>
            <p:spPr bwMode="auto">
              <a:xfrm flipH="1">
                <a:off x="1104" y="2448"/>
                <a:ext cx="96" cy="28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52006" name="Line 38"/>
              <p:cNvSpPr>
                <a:spLocks noChangeShapeType="1"/>
              </p:cNvSpPr>
              <p:nvPr/>
            </p:nvSpPr>
            <p:spPr bwMode="auto">
              <a:xfrm>
                <a:off x="1207" y="2454"/>
                <a:ext cx="89" cy="3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852007" name="Text Box 39"/>
          <p:cNvSpPr txBox="1">
            <a:spLocks noChangeArrowheads="1"/>
          </p:cNvSpPr>
          <p:nvPr/>
        </p:nvSpPr>
        <p:spPr bwMode="auto">
          <a:xfrm>
            <a:off x="838200" y="5791200"/>
            <a:ext cx="640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A000"/>
                </a:solidFill>
              </a:rPr>
              <a:t>How could you do this with k-means?</a:t>
            </a:r>
          </a:p>
        </p:txBody>
      </p:sp>
      <p:pic>
        <p:nvPicPr>
          <p:cNvPr id="13316" name="Picture 4" descr="http://24.media.tumblr.com/tumblr_m6kle7gdP61qbdbpio1_128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447" y="4707737"/>
            <a:ext cx="738465" cy="52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6" descr="data:image/jpeg;base64,/9j/4AAQSkZJRgABAQAAAQABAAD/2wCEAAkGBxQSEBUSEBQUFBQVFhUQFRQVFBQUFhUQFRQWFhUVFBQYHCggGBolHBQVITEhJikrLi4uFx8zODMtNygtLisBCgoKDg0OGxAQGiwkHSQsLCw0LC8sLC0vLCwsLCwsLCwsLCwsLCwsLCwsLCwsLCw0LCwsLCwsLCwsLCwsLCwsLP/AABEIALcBFAMBIgACEQEDEQH/xAAcAAABBQEBAQAAAAAAAAAAAAADAAIEBQYBBwj/xAA8EAACAQMCBAQEAwYFBAMAAAABAhEAAyEEEgUxQVEGEyJhMnGBkRRCoSNSYrHB0QcVcuHwM1OC8UNjkv/EABkBAAMBAQEAAAAAAAAAAAAAAAECAwAEBf/EAC4RAAICAQMCBAQGAwAAAAAAAAABAhEDEiExBEEiUWHwEzKRoQUUQnGB4SNSwf/aAAwDAQACEQMRAD8AxC08Guha4a8JihFNEBoANPBpWBsMGp26gg0ppRbClq5upldC1jBAaNbagAUdBSMwdWoyvQFFEApGgWSFuUQXKjqKeKWgkhXoq3KjoaIBWowbdSFymTXDS0YONRRUv1XvTRcig4gsuE1NP/F1S/iK4dVS6RlIu/xdcOpqmTUUXza2gdMs/wARXBequ8yl51bQGyyF6nDUVVm/TRfplADZci7T1equ3fo636DiOicXoLtQheoNy9QoY7deodxqV29UN79MkYOWpVE82u1TSYoxXGFPArjCups57GAU8CnIlFCUjYAQFOC0UJTlShYKGKlEC05VogWhYQeynotEC05VpGxWdVaeq11RT1FAB0ClTopRQCOWirQlogoGsfSiminTQNYxxUdxUljUe4axiO9NWntXBTIAZTFPV6HFPQU9DoKKa610U/pR0jWRGY0zfR2obCtpAJb0UQaqoVzFCNyl0mUi0/FUx9TVab1Ca9W0Daide1FQnv5oLXKGxp4wNqJYu12oqvSqmkOodFdC07bT1WgxBKtOinxS20phqinqK6q05RSmOqtP210U40GAbT1FNFEWlFHqKfTBXS1Aw+uTRdNpWuA7CpI/LuAP0nnUmzwpn9Cyt8CfKcbd4/8ArbkT7H70VCT4RqZBmnBqmafgd5viAtj+M9ZiIEkHlg1L0/h+QGa6oQttPpZTuiYG+JxOaaOHJLhG0SfYqt1SU0V1hK2rhHcIx/pWhXT6XTLuks+IJOZPID935xVjZ4g0AqqkHpuyPpy/WqPBGO2SVPyW5WOFt0YF2gwcHscGhua9EvppdS4TUJtuASA3oMezrzFQNZ4CUjdp7pAIkBxun/yWI+1J+Xk94O0CWGSMIwrgqx4pwq7p223VGZhgZVo5we/tzqEFqVNOmTqjqUdBQVoiPTphTCAUmNNZqXOmTCNoLjNHYUE0wSPdFRnFTLooBFYBFYUM1JK0JkrGAsKGwoxWuEUyYQMUqfFKmsxJp60ENRA1KzBgafFAU0UGlBY4U+mJRgKBrOBa7ThXGpQDZoimh0e1YJ2zCqxgO07Z7EjlSsC3OFqnaNFWC+9Gjcty2VuAf6rYyPvU3hOm9e21dNq4D8N5B5bsB8O9ScEH7Zqy1nBFdg2zyL6evdbB2MQTlehBGZxzqkcf6vfv6F8eK3v79/wHOissqteRCTDLfsEqCTkFgI2Hl3FKzqW8w2mBuKG2LcOzcMbh15gAZFOeyYYvtS2y+oenaXPwO2RBJURFRzrl9UOqgA4ddqpcCictMmPeZroU74OhQUdwr6kr6lCZYgQ/qZ2jqfhb+ESMV3jWnZlRFdkO3cWGGJJJMkfP9Kq7t8h9zXRcgqAYtlRuyY+xpviDid5blvy2RB5UneJmJx86SeV3pjsK23sgV7QsIUsHJXmSZLTIz7kVD4lwO9d2+XadZti2T8TWrisCLi7hHIQau+HsNTZXegOJPTPcfei2La2lMvcEAMtsXz8MmDE4Bj9a4+nc5Nya4YnT5XGbTJfDeEeWtvzD60kjIYw7/CAY9IBjtjFTdJq3W4yW5YZtxEKuZBB6iMUBOMWNvpYjkIU3JIjrHPM5nFL/ADdJ9Cuc4LgIPu2f0616WPSv3LTcm9w3HNLcaxqTchrezfbBIlXXJMd4nM5xivP0FaTxLxhivkA4YKzkTEcwonn3ntFZ5RXJnknPY5c0lKQ0rTdtFIppFSJDKQakRTTRsA/zKaTTCK4RTpjDXoTCiFq5E0bMAIobLRyO1MYd6KTfAyTfBGK1wrTy46UK8Z61eOGT5LLDJ8jCRSri6cnl8q7VfgR8x/y6BK9GVqjJR0rlkcRIQ0UGo9vnAyTgAVOscPuN8Izz2TDx3CHJ+lIGmxqGpdqwzbQB8U7ZwGjmFJwTUnhvBLrMpU+kiVujKbh0fqvbI+labQcI2rFwrDrtu2hlGbo4P5G5cqm5qPI8YbXLYzC6Fhl5VQdrmM2yf305ip9jgoME7iBHmbRkI5Oy8k/EvKRg4Nam3bRSCZZgvlbmyxt/usfzD50r9zEKBiIxy5RA+tKsib2Q9Q07cmbu8GI+AAkE27iA+m4mCLqdumOho2h4O1tXt3GDI8gqMFWHw3AT/Sri8zxzPXED2GIoRaOfOMD5cs/IxNZt89zOS4rc7ptFbVUn1EKLJ6gxJVikcxgA/KpOm1HpVh1BXAb4em6flz96haW75vqG5QrAliBBBHqT+HAEznlU46hoXCqwMQc8uftmMfOjKEopJ8nRKTikv1Fdd3N5gKoHZViT6Wh4yGPTcBjvVVxW4qghkuIz2y4TduQuvpyOXIfoPerXUaTddc+W5+LKwo5CY3E9l5Ryz3rNcVIL27IZjtIX1yCCxWRHY5q6TgqNN0t2SNS0WlELN1lYgAjaFiAPaI/WrTi/4e8my7vBTA2iCMCYINF4vw5lCu64AtoD07k0fh/C7eqAuh2VjkoGZIgleQj1Y61BYsjyUtn6nEpNvYq9NqwiFbanYABPIQIADEZHMc4qVZ4rtTaSigj07dsERAyJz7UxBuN6ySxuWW227vKPSG2u3IgSJ9oqHetBn8sAFmG1z8K7vhmBy6e5q+OE13GUHdjOJcfQKRbkk8iWZpg/CFPXHQ0G0jMRc1DYUqRbEAsGwWI6wBypfhbaGWi4wLL1XaBMAAGAJP6UO7cLET0AX6ARWnmS4HeSltyP1l3zLjP+8Z5RjpjpQqQpCue7IWdCzXSop8U1hRCCdKA1HvXAoLMYAqBoeJLckc+0CqQx6tx4Y9Qaa4TTrt8n2/tQN5j36dqrHCn3KLB6nXMc6hG2d5uBzHKB0ppuHcQaa1vPp5HP1rphijAtDEoia/t5Z6z3oujcu20xmTnuKLb2bCWWXmBOBt6/WkEUGQcT94qmxVIjajSFMjlzoIUwGglchvp2qdcuJDZLE52zgdqiXeKoiEFcQIE/STTKw1ROs6+2FWIGMyOveu1m73EQzEiB0/SuUfhg1E5BVnoeGvcXcASg+IoBcZfdkBmPerzh/BFWVdMZV0urtuqejJdTEf8AM1caHR27KxaTIwXPxnrlq8nJlSOFqMH4iDwvhRT4hbjE4327iRydGMo3uKvNNp0ACgbtkshb1tbB6IxyPlQFc7SSPc5yKPZtqwxz/l0+lc0pSlyCWZccIJdvMSJwOpMj7e/M0zcZ9Kkjqew/r8qLock7+fwjPb+tOQlJGDJMchj3IrbJcE1NnCQy7g0jrtyQfcdDQ7l87RGSMgzzwYnHPEe2KjcT07tm2WtXBlXXOezAfEDVcnE9lwWdZstuw9N1Z8t+eGEekyRkVrvgOuifd1pKgr81B+zKf1+1VXEbhKsMEj1ISCebZA6HMff2q4uWPT6oBORHqDDEMI6ZFUuqVS6QZDSi88P2npmO9Njk9VhxScZpjuEa9Vs7ki27N6kIXYzwN6EjE+xjpBxV5d4koO29NgmVS4c2bg/KyuD6SR3rLcNcTd02RBN8SDn/ALgIIxA9WCORqz3ApBW36m2nazBWZlLKSN0QRzBHOujLTe52ZaUfU2enBO0sA3UOpkGRHTBwayvifw2243bcvynMsDnM1D0vArqtu02peyDkBWOzb/oOJzVuNdxGwCbq29XaA9WwbLu3nIBwTHSqQcX3sisivkx9/it9ENze1xEPlXbLZAHxBgAJBkV3ScRtWJvXXdUZiVRUDvuZchW3Ac5OR1rSq+kKX9UhITaDdR02ql0SQGJiH3RMTj51htB4be7a090ltl57jXTJI9OZAPI5YfWraE1bHpXsaHhGquaqdp8rT+o+tiXeY3PcbqJIkjHIDlRpIlVkAn1GfiIOG9umKdbOxSsBZgbQIhFnavL3n7U0GuPJPUyGSW+lAStNK1KdDtDEGDgGMH5Go5BJgCT2GakSBE0Q2WADFWCnkxUgfetLwnhqae0dTq1mOSkTtHQkd6Zf8YF3220QWxn9pABA6AUqbbqKspHE5cmfWqriXHbdpig9TiJHQf71Y+IuJKWL6ZdqsAT/AAtyMDtXnnEVe3cZiJLerf7nnFehg6a95/Qp8FxfiNP5xvNF5f2cAiAeZPPn2qatkLKqAoEwR198Vl/DPFRbcoQSD1Jkye3tWjF1XJa3u2wDiRAEyI+ldEoaVVbHRFKtji3Ohx/emXjBH0jsa5dBUk7pzykSB2FRtRdMYBmZE8+9SjjdjUB1Z2t6sdqZp75wRgzyP6GoWo1BM7swY59+X6mq61xLaxDjEgH5A5rrUHRnKjSa/VbgFYAN88c5moQ18iF59J70XVFNRcVrIZVAXJHPvUdODksTcbEmAuBSucI8glk07la+uOQCSekURdLeuCACB/FirzT6NE+FR86kk1N9R/qjneVsoP8AJXHVaVXhpUnx5i62bi26gQDHbB7cz70k1IBA3TP3/wDXtUfW3cbQQZ/T7c/rULTgK0z0LGeeBmvMSVWyUMbnv2NUiBhCHIg8oI/vUXRNLsAIYfGsdOjL7H9Kdwu6CARGefeu+IbTIyai2MqIYD8yg5B74P6VJtXsJJLt9CbshhJMGDHv7125hsfb59zQbWrDqHHwsMHmQZ5dpoiAHkYiOePfny7VpSEe2w0SOuOk595nr1qm8T8PF6wQRn4h/Cw51e3Sowx3YBhMsQTk7Rmoq6tWgKlwAgje6wFI/eEzHvkVlymgt2ZDw54kbTxZ1IJs5AaM2z/Mrj9avOM6cIBeSGtl1fcp3KSYAPsRAPvNVPGuEsxYNz/dGBBzIHQVWaNrunJNpmQQZU/9Ns/mU46VdqL3QFKjQNYHmB0aHt8iOn7VcHdzWNx55BqVxXhbm0z2gp8wRymGB3W+fw8yv271QPxBLsnFm9G0r/8AE+2NpVvyNgCDj3FP8I8R1L6hrDD0bW3nmFUiBzmTgRHaq1atnYsqmvETeCcVcfGAc4/KR3nvz/lWy4Zq96Y9vbv7k8569OUZqBxHgyPYFtRlcrmSCMzMSP8Aelwz9hp/2zARzYnEHH9f1+0mnG2iTht4e5kPGOlZjfS2CFu3bLM0GCVtkmR/qZa13hzg86O2ARaKMWBIB3HbEn7/AKCq7iPHtO7EMyMimAZyY64xUe94vXyls2VwpncTkiOwqnxZaHHvX3H8UdkXz+D5z+IBJyZXr96harwpfTkUYd90Y+RrLcR4zeZR5BKknLljhf4R3qLa1Ts37a7cuGMyxWOgIA6VsXT5JLU3QYYdS3NppNWnlXbd51NlCiQDB3jJKGs7xTxiLLFNJZZF5G4Rk++c1CW3G3aCBMmcc+sTnNJ9OZJOQeQPf+1Xh0cF8252OEWlS4J2h8RsVZS/mLdU22DfxYz2if0qrHDkYwq56kHMj3nAoK20DEqgBzBjkexB7VItXSGXpHpJ6jd3HUZq8IRx2oqkNSrgG1oW4BBBPpBEnrHq7VXavTbztiYMHqKudRqVh1CzAChsyxI9vlVHf1bCFMAcyTgT2LDPT9aokZpD04DaRCxndyH+roInke9Rm4pcsPbTbFslS4nJQEkjt1NA1GuCkKMtuH3PY9qh6hiDtguXnucTAI61RK/mEvTwSuL61HdigIUsSgJyFJxJqI945WccwefyirBOBO59e1EwOXqIA7dKtdFwu1a+FZPds1OWeEVS3JSypMpLOhu3gsQF5Fm5mIzUzTeGbamXJc8+wq7LdqExrllnm+NiMsjkMZQBAEAchQTRXNDNSRMbXQaaWoTPT2Gx7NSqMWpUQWatXlu5OaBxLUKibRzYlFjtcAAJ+W1h9Kk6CyT71UeLLg/F20H5U3n3YmAftXHBa5FIypbGw4aRsEe1X1y2XsEDmMievcGsjwK9IA9v1rYaXKFe4I+4rmkqs52jKtqW0oZrSsVDA3LbCAAebWz3xVpaupdti6He7aMyoCsAOZDCN0jvVBw7jN3T/stYm+3kBz8WwYjA9XKr2wmkssbtq8bWN7KCdjD3U/OqT9+pzKXkWujsAKu1QQfhZRgqcgmOuY+lGuaTdkEq3ccpB7cu33rOcQ8b2tPtJtXFS5LI+0hHI+IpPzBoPDf8RV1F0WdNp7l1zmFj4RzJJwOmTWWCbjaWxdIv9ZpNwAdFb+IYMTJgdflVFr+HQTsQwejQQD1j5/2q08R8Uv6TTHUOqELtNyyASVUtzDzBiROKw2v/AMWkZfRYO7ueQPtTw6fLkXgiFwfkLU6Bt0bYJOMgY6A9q2XAdCtm3tUCTliFY+rry5AVnPChuagHVXyAGnylBkC2fibH29vrWz0FiYP9/lOD1z/wVnalpES3LC3hciJwBtgnPOD2msZ/iPxS3C6UtEbbjxz6lVgfOftWh4nrzZUm2jXXAhLVtSSzRjlMLmSSa83TwXxG/ca9csMXuNvYuyKZPsTyrowOM23J0l92dWON8sq7lpAAQxjAzHPsRWs1nh4WNHburcAa4QCkBSfSSNrTJ6Y96PwX/DO62oS5q9qIhB8oHcbhXkWYGFWcxmrnxJ4YvajVea7pa09oBbZJLbhA3EKpxJnn2FWlliprS/CuX/w6YySdIxNpBOJPt0nv2o1rSvta5tbaJG8Kdv8A+vnU78Vw/T7lO7V3ZJgyql55BFx95oOr8YXbqPbJVLcAC0oxuXOwwPYdhVI5ZTfhi683t9O7KKd8IgrqP2ihhgz8sAzPTlTrutJBDksIDYO0YOIxz/rVaOKDO2AZ2+oD0kkgYAzPKardXxMXAbkbWOOhBAxCg9z17V0KAdSRYfjwHLA8xuzIYEESBzz711dQjYLS0MsSZImQJHbvVTa4xcW9Npd5kELE8vywOk0fh3BL7XVu3QqAHdDZyTPw0ZaYq5OhHkSB8R4pCbU3cgCSc4kCoejW7dkKN8wxnI3DHP5VqbfB7StuYb2yZbl3wvKi2lAYsFAI9IIx88VB9VFLwok8ybKT/KdQW3t5YZQIEferrT2FQTA3dT/v2p73KAXrnnlnNUyMpyktyQ1ymhqj7qdupBAzNQy1NLUNmohHu1DLUxmobNRSDR241CLV1jQ2p0jUImu0ylRBR6LwuxyJjlWI49qN2vunsAo+hrWeGeMW72nlWG4DInOO9YG7c3apz3J/nXPgxuM5J9kGqRrPDOoO7NegaE4rzLgbQ9ekcHfdbMc4j6xXJ1HzE2tzN67jWnvr5LEMz+lQIJ3k7T+uajajwa1zV2rDOvkLaW5eaIJ9UC0Zxnbz7CqbwLwa5bvG/eUbgW2KRLbpy7HoOcCvSESTub4jk005LDNqDv19fQTTCL23ZnPHXhd+IaqyDeS1pLKbQFkuWJ9ULy5BQCeWa0XDuGWdDpzb0YW2SP8AqP6iTHNjIn5SKyXj7xKllfItmbvNtv5F/iPf2rEjit7UYdyVAMCcY6e5+feuvDhz5sad1Be+DpUXKjc67hWmuXS2p1t13ZShKtbChTzAticZ5Gs9xD/D/TOxKcQX/wArXIfMEVldQSLivalgOY3HB7EYpvEta5VLqEpIhirHbvB/QxGK7MeLNFeGf2RTS65PY9Pw027CrYK3ECDZ5RDEALAGwZ/nXeE8Z2hhei3/AKwVYDttOSRHOvLOGeMrg2hnGOYcSsfwnpWw4Z40094Czq2BBMBid22R0eJH1kVwZOlyx7fyR+Eux6HpePWV+Bfck4n3xRR4mWYhfl2rzXxVbGktDUW2N2yzBcRKMfh3AYMxzHWshf8AHV0mERVHtG7+VDH0/UyX+Oq/hC6Jpnv/APm/mAqJB54ximaTUI6MlwKymVIf4SD3rwvhnj67bfc09Ou7HyrT+INfqNXpbeo4e07TGoRYDCT6Hyfh5g/SleDqITSyNb93wMoyvkseJeG9EusG1zpLwmEZTctOSMXF3GcSDKkgGsdxzwtqtKRcCG6hkebY3XFZYxvC5XAHOr/h/E9QLBt68W9RaOWtsJIHOQ3Rh3FSLd9tMUbSXbgtMN9uXLQp/I0kyRyqsc+XG9Ld/v3/AGf9FFlaPPE4NeutKqVHPcwKD7c6vNJ4XtgA3W3nsPSv6ZNX2r1TXHZ2iWMnaIE94oW6rS6nJJeQjyNs7p7CWxFtVUewAp7NQwaTGucUY9Mc04mhk1gAnoZFFYU0rTodIGRSFPK0ttEbSDNNK0TbTttMFQAFaE6VK2024lFD6UQyKYVqSUprLTAcSNFKi7a5WE0lHqtNd0+1mBWfhvIYkdmFB03EP2gZ+fKRyM1deIeJLt2/l7e/YVjy2SeXtXfgvLC5o3J6JwTVDdIIMj716JwXVRbMdq+fbGsZDKkitDwrxnetEFWJ7g8q4Op/DZyeqDE0U7R7FawxJySZJ5c6kcUF0WG/DFDdIhdzAAE9TPavNX/xJ3W2BtAPGGB6+9Zm/wCLNW4P7Qif3R06Vy4/w7NJ+JJV5/0NGHdl/rPBGsJa4pt3Xklwt0F2nmTOD96rNTwi9YSblm6gBljtJCjpnlVfp/E2oQ7hdaZ9prV8E8d3FK/iD5iNKsI5ocGQcHFelJ9TDlJr02KptGN1SAkMrCYyCCIMyByz86kali1vP1/52racd8HWrqHVcPeUANxrE+pQMny/b2NY22S0rBmZ59CI/lVseWORXEeLtOirGlkjEzRhpoz8vepwaAYGf3vfED/ej8N4devkhBC9XYQv0PMnHIfpTyyUrfAKS5J/DOMAcP1umvkkFLbWQf8Aui4PqOh+hrN2uH3HAbbtUmA7elZ58zz+k1tOE+GLVv1Xf2r9N3wiCYhf7zVw1tSZOeWDlRHULyBril1kYbQRKWYyvCPCQaGvksp6CU5cvcyD7cq0Vi9b0dy0bQCoZtugPxW25zOepzUovUf8Nb3btibuc7RM/OuWeWWT53t5CKV8heI6RGYgMxWSAQxEr0kDFDs2gqhFmByBM8+dOZq4Gpd6oRt1Qttdrk04CsBDSKYRRopu2iPQFhQ2FSWWhlKAyiAiuhaeUpyrRKKIIpS2UfbSC0UU0gBbp/l0SKRNMHYA1uhOKPceo7NWJuQJhQyKKxpsU1mTsERSp+2lRG0nn126zmWM02kBXRXt8cEhRXdtFW3PL7VfcP4GuGvHMg7Ryjsx61LJmjBWwulyU2h0Fy6YtoTmN0HaD86nXeAahAw8pj/EpBG0c8AzWytXoACwAMADlRbeqrzpddO9kqApI8xYRU7h9rfAgMQZgtEiO1WfEvD58weWRDkmDzXM/bNVJtvYu+r0sMA9D8j1wa745Y5F4XuMmrNJ/mVy0g2nbM+lSR6CIIPtQNLaW823ToW9KghyBuIaXwDgch9PehaLQ3dQVFgSJ9Tn4VB5SevI1ruEcD/CpBcO2cgEQDGMn2rlySjjTrn3yUlPTwRdJ4etr6r3rPPYJCA/zPLrj2q084AQIAGABgAdgKDfuxUM3q82UpTfiZzOTfJYebXA9Qxep63KFCUTJprUxXrhajQwjXK7XIogYQU4UOuE0tgSDA08CgoaMpo2Uid200rRRTWrFABWkBTiaYTRQyZ002aazUwvTpB1BCaE5phemM9YW7G3GoDNTnagGsTaY/dRFoIo1uiPBHYpV2lROjY82FPtoWIUczSpV7knSbOUv+HaLyzJMmAPketWAu0qVeVN6nbIt2GS9R0uUqVRkkFDbxzMkGCB9fb6Ubh20yLgDzz3AEYEcqVKshjRabaB6AFHYAD+VMv3KVKsx3wVeqNQWelSpUhDqvRVuUqVK0ZhkuUUXKVKgAetynBqVKszHaaTSpUjDR0Gi2zSpVkOkSQaaxrlKiMkCY0MmlSp0FIY1DauUqJqGk0K4aVKsOkgDGhbqVKmSM0dDUVXpUqwBF6VKlRNbP/Z"/>
          <p:cNvSpPr>
            <a:spLocks noChangeAspect="1" noChangeArrowheads="1"/>
          </p:cNvSpPr>
          <p:nvPr/>
        </p:nvSpPr>
        <p:spPr bwMode="auto">
          <a:xfrm>
            <a:off x="155575" y="-1287463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8" descr="data:image/jpeg;base64,/9j/4AAQSkZJRgABAQAAAQABAAD/2wCEAAkGBxQSEBUSEBQUFBQVFhUQFRQVFBQUFhUQFRQWFhUVFBQYHCggGBolHBQVITEhJikrLi4uFx8zODMtNygtLisBCgoKDg0OGxAQGiwkHSQsLCw0LC8sLC0vLCwsLCwsLCwsLCwsLCwsLCwsLCwsLCw0LCwsLCwsLCwsLCwsLCwsLP/AABEIALcBFAMBIgACEQEDEQH/xAAcAAABBQEBAQAAAAAAAAAAAAADAAIEBQYBBwj/xAA8EAACAQMCBAQEAwYFBAMAAAABAhEAAyEEEgUxQVEGEyJhMnGBkRRCoSNSYrHB0QcVcuHwM1OC8UNjkv/EABkBAAMBAQEAAAAAAAAAAAAAAAECAwAEBf/EAC4RAAICAQMCBAQGAwAAAAAAAAABAhEDEiExBEEiUWHwEzKRoQUUQnGB4SNSwf/aAAwDAQACEQMRAD8AxC08Guha4a8JihFNEBoANPBpWBsMGp26gg0ppRbClq5upldC1jBAaNbagAUdBSMwdWoyvQFFEApGgWSFuUQXKjqKeKWgkhXoq3KjoaIBWowbdSFymTXDS0YONRRUv1XvTRcig4gsuE1NP/F1S/iK4dVS6RlIu/xdcOpqmTUUXza2gdMs/wARXBequ8yl51bQGyyF6nDUVVm/TRfplADZci7T1equ3fo636DiOicXoLtQheoNy9QoY7deodxqV29UN79MkYOWpVE82u1TSYoxXGFPArjCups57GAU8CnIlFCUjYAQFOC0UJTlShYKGKlEC05VogWhYQeynotEC05VpGxWdVaeq11RT1FAB0ClTopRQCOWirQlogoGsfSiminTQNYxxUdxUljUe4axiO9NWntXBTIAZTFPV6HFPQU9DoKKa610U/pR0jWRGY0zfR2obCtpAJb0UQaqoVzFCNyl0mUi0/FUx9TVab1Ca9W0Daide1FQnv5oLXKGxp4wNqJYu12oqvSqmkOodFdC07bT1WgxBKtOinxS20phqinqK6q05RSmOqtP210U40GAbT1FNFEWlFHqKfTBXS1Aw+uTRdNpWuA7CpI/LuAP0nnUmzwpn9Cyt8CfKcbd4/8ArbkT7H70VCT4RqZBmnBqmafgd5viAtj+M9ZiIEkHlg1L0/h+QGa6oQttPpZTuiYG+JxOaaOHJLhG0SfYqt1SU0V1hK2rhHcIx/pWhXT6XTLuks+IJOZPID935xVjZ4g0AqqkHpuyPpy/WqPBGO2SVPyW5WOFt0YF2gwcHscGhua9EvppdS4TUJtuASA3oMezrzFQNZ4CUjdp7pAIkBxun/yWI+1J+Xk94O0CWGSMIwrgqx4pwq7p223VGZhgZVo5we/tzqEFqVNOmTqjqUdBQVoiPTphTCAUmNNZqXOmTCNoLjNHYUE0wSPdFRnFTLooBFYBFYUM1JK0JkrGAsKGwoxWuEUyYQMUqfFKmsxJp60ENRA1KzBgafFAU0UGlBY4U+mJRgKBrOBa7ThXGpQDZoimh0e1YJ2zCqxgO07Z7EjlSsC3OFqnaNFWC+9Gjcty2VuAf6rYyPvU3hOm9e21dNq4D8N5B5bsB8O9ScEH7Zqy1nBFdg2zyL6evdbB2MQTlehBGZxzqkcf6vfv6F8eK3v79/wHOissqteRCTDLfsEqCTkFgI2Hl3FKzqW8w2mBuKG2LcOzcMbh15gAZFOeyYYvtS2y+oenaXPwO2RBJURFRzrl9UOqgA4ddqpcCictMmPeZroU74OhQUdwr6kr6lCZYgQ/qZ2jqfhb+ESMV3jWnZlRFdkO3cWGGJJJMkfP9Kq7t8h9zXRcgqAYtlRuyY+xpviDid5blvy2RB5UneJmJx86SeV3pjsK23sgV7QsIUsHJXmSZLTIz7kVD4lwO9d2+XadZti2T8TWrisCLi7hHIQau+HsNTZXegOJPTPcfei2La2lMvcEAMtsXz8MmDE4Bj9a4+nc5Nya4YnT5XGbTJfDeEeWtvzD60kjIYw7/CAY9IBjtjFTdJq3W4yW5YZtxEKuZBB6iMUBOMWNvpYjkIU3JIjrHPM5nFL/ADdJ9Cuc4LgIPu2f0616WPSv3LTcm9w3HNLcaxqTchrezfbBIlXXJMd4nM5xivP0FaTxLxhivkA4YKzkTEcwonn3ntFZ5RXJnknPY5c0lKQ0rTdtFIppFSJDKQakRTTRsA/zKaTTCK4RTpjDXoTCiFq5E0bMAIobLRyO1MYd6KTfAyTfBGK1wrTy46UK8Z61eOGT5LLDJ8jCRSri6cnl8q7VfgR8x/y6BK9GVqjJR0rlkcRIQ0UGo9vnAyTgAVOscPuN8Izz2TDx3CHJ+lIGmxqGpdqwzbQB8U7ZwGjmFJwTUnhvBLrMpU+kiVujKbh0fqvbI+labQcI2rFwrDrtu2hlGbo4P5G5cqm5qPI8YbXLYzC6Fhl5VQdrmM2yf305ip9jgoME7iBHmbRkI5Oy8k/EvKRg4Nam3bRSCZZgvlbmyxt/usfzD50r9zEKBiIxy5RA+tKsib2Q9Q07cmbu8GI+AAkE27iA+m4mCLqdumOho2h4O1tXt3GDI8gqMFWHw3AT/Sri8zxzPXED2GIoRaOfOMD5cs/IxNZt89zOS4rc7ptFbVUn1EKLJ6gxJVikcxgA/KpOm1HpVh1BXAb4em6flz96haW75vqG5QrAliBBBHqT+HAEznlU46hoXCqwMQc8uftmMfOjKEopJ8nRKTikv1Fdd3N5gKoHZViT6Wh4yGPTcBjvVVxW4qghkuIz2y4TduQuvpyOXIfoPerXUaTddc+W5+LKwo5CY3E9l5Ryz3rNcVIL27IZjtIX1yCCxWRHY5q6TgqNN0t2SNS0WlELN1lYgAjaFiAPaI/WrTi/4e8my7vBTA2iCMCYINF4vw5lCu64AtoD07k0fh/C7eqAuh2VjkoGZIgleQj1Y61BYsjyUtn6nEpNvYq9NqwiFbanYABPIQIADEZHMc4qVZ4rtTaSigj07dsERAyJz7UxBuN6ySxuWW227vKPSG2u3IgSJ9oqHetBn8sAFmG1z8K7vhmBy6e5q+OE13GUHdjOJcfQKRbkk8iWZpg/CFPXHQ0G0jMRc1DYUqRbEAsGwWI6wBypfhbaGWi4wLL1XaBMAAGAJP6UO7cLET0AX6ARWnmS4HeSltyP1l3zLjP+8Z5RjpjpQqQpCue7IWdCzXSop8U1hRCCdKA1HvXAoLMYAqBoeJLckc+0CqQx6tx4Y9Qaa4TTrt8n2/tQN5j36dqrHCn3KLB6nXMc6hG2d5uBzHKB0ppuHcQaa1vPp5HP1rphijAtDEoia/t5Z6z3oujcu20xmTnuKLb2bCWWXmBOBt6/WkEUGQcT94qmxVIjajSFMjlzoIUwGglchvp2qdcuJDZLE52zgdqiXeKoiEFcQIE/STTKw1ROs6+2FWIGMyOveu1m73EQzEiB0/SuUfhg1E5BVnoeGvcXcASg+IoBcZfdkBmPerzh/BFWVdMZV0urtuqejJdTEf8AM1caHR27KxaTIwXPxnrlq8nJlSOFqMH4iDwvhRT4hbjE4327iRydGMo3uKvNNp0ACgbtkshb1tbB6IxyPlQFc7SSPc5yKPZtqwxz/l0+lc0pSlyCWZccIJdvMSJwOpMj7e/M0zcZ9Kkjqew/r8qLock7+fwjPb+tOQlJGDJMchj3IrbJcE1NnCQy7g0jrtyQfcdDQ7l87RGSMgzzwYnHPEe2KjcT07tm2WtXBlXXOezAfEDVcnE9lwWdZstuw9N1Z8t+eGEekyRkVrvgOuifd1pKgr81B+zKf1+1VXEbhKsMEj1ISCebZA6HMff2q4uWPT6oBORHqDDEMI6ZFUuqVS6QZDSi88P2npmO9Njk9VhxScZpjuEa9Vs7ki27N6kIXYzwN6EjE+xjpBxV5d4koO29NgmVS4c2bg/KyuD6SR3rLcNcTd02RBN8SDn/ALgIIxA9WCORqz3ApBW36m2nazBWZlLKSN0QRzBHOujLTe52ZaUfU2enBO0sA3UOpkGRHTBwayvifw2243bcvynMsDnM1D0vArqtu02peyDkBWOzb/oOJzVuNdxGwCbq29XaA9WwbLu3nIBwTHSqQcX3sisivkx9/it9ENze1xEPlXbLZAHxBgAJBkV3ScRtWJvXXdUZiVRUDvuZchW3Ac5OR1rSq+kKX9UhITaDdR02ql0SQGJiH3RMTj51htB4be7a090ltl57jXTJI9OZAPI5YfWraE1bHpXsaHhGquaqdp8rT+o+tiXeY3PcbqJIkjHIDlRpIlVkAn1GfiIOG9umKdbOxSsBZgbQIhFnavL3n7U0GuPJPUyGSW+lAStNK1KdDtDEGDgGMH5Go5BJgCT2GakSBE0Q2WADFWCnkxUgfetLwnhqae0dTq1mOSkTtHQkd6Zf8YF3220QWxn9pABA6AUqbbqKspHE5cmfWqriXHbdpig9TiJHQf71Y+IuJKWL6ZdqsAT/AAtyMDtXnnEVe3cZiJLerf7nnFehg6a95/Qp8FxfiNP5xvNF5f2cAiAeZPPn2qatkLKqAoEwR198Vl/DPFRbcoQSD1Jkye3tWjF1XJa3u2wDiRAEyI+ldEoaVVbHRFKtji3Ohx/emXjBH0jsa5dBUk7pzykSB2FRtRdMYBmZE8+9SjjdjUB1Z2t6sdqZp75wRgzyP6GoWo1BM7swY59+X6mq61xLaxDjEgH5A5rrUHRnKjSa/VbgFYAN88c5moQ18iF59J70XVFNRcVrIZVAXJHPvUdODksTcbEmAuBSucI8glk07la+uOQCSekURdLeuCACB/FirzT6NE+FR86kk1N9R/qjneVsoP8AJXHVaVXhpUnx5i62bi26gQDHbB7cz70k1IBA3TP3/wDXtUfW3cbQQZ/T7c/rULTgK0z0LGeeBmvMSVWyUMbnv2NUiBhCHIg8oI/vUXRNLsAIYfGsdOjL7H9Kdwu6CARGefeu+IbTIyai2MqIYD8yg5B74P6VJtXsJJLt9CbshhJMGDHv7125hsfb59zQbWrDqHHwsMHmQZ5dpoiAHkYiOePfny7VpSEe2w0SOuOk595nr1qm8T8PF6wQRn4h/Cw51e3Sowx3YBhMsQTk7Rmoq6tWgKlwAgje6wFI/eEzHvkVlymgt2ZDw54kbTxZ1IJs5AaM2z/Mrj9avOM6cIBeSGtl1fcp3KSYAPsRAPvNVPGuEsxYNz/dGBBzIHQVWaNrunJNpmQQZU/9Ns/mU46VdqL3QFKjQNYHmB0aHt8iOn7VcHdzWNx55BqVxXhbm0z2gp8wRymGB3W+fw8yv271QPxBLsnFm9G0r/8AE+2NpVvyNgCDj3FP8I8R1L6hrDD0bW3nmFUiBzmTgRHaq1atnYsqmvETeCcVcfGAc4/KR3nvz/lWy4Zq96Y9vbv7k8569OUZqBxHgyPYFtRlcrmSCMzMSP8Aelwz9hp/2zARzYnEHH9f1+0mnG2iTht4e5kPGOlZjfS2CFu3bLM0GCVtkmR/qZa13hzg86O2ARaKMWBIB3HbEn7/AKCq7iPHtO7EMyMimAZyY64xUe94vXyls2VwpncTkiOwqnxZaHHvX3H8UdkXz+D5z+IBJyZXr96harwpfTkUYd90Y+RrLcR4zeZR5BKknLljhf4R3qLa1Ts37a7cuGMyxWOgIA6VsXT5JLU3QYYdS3NppNWnlXbd51NlCiQDB3jJKGs7xTxiLLFNJZZF5G4Rk++c1CW3G3aCBMmcc+sTnNJ9OZJOQeQPf+1Xh0cF8252OEWlS4J2h8RsVZS/mLdU22DfxYz2if0qrHDkYwq56kHMj3nAoK20DEqgBzBjkexB7VItXSGXpHpJ6jd3HUZq8IRx2oqkNSrgG1oW4BBBPpBEnrHq7VXavTbztiYMHqKudRqVh1CzAChsyxI9vlVHf1bCFMAcyTgT2LDPT9aokZpD04DaRCxndyH+roInke9Rm4pcsPbTbFslS4nJQEkjt1NA1GuCkKMtuH3PY9qh6hiDtguXnucTAI61RK/mEvTwSuL61HdigIUsSgJyFJxJqI945WccwefyirBOBO59e1EwOXqIA7dKtdFwu1a+FZPds1OWeEVS3JSypMpLOhu3gsQF5Fm5mIzUzTeGbamXJc8+wq7LdqExrllnm+NiMsjkMZQBAEAchQTRXNDNSRMbXQaaWoTPT2Gx7NSqMWpUQWatXlu5OaBxLUKibRzYlFjtcAAJ+W1h9Kk6CyT71UeLLg/F20H5U3n3YmAftXHBa5FIypbGw4aRsEe1X1y2XsEDmMievcGsjwK9IA9v1rYaXKFe4I+4rmkqs52jKtqW0oZrSsVDA3LbCAAebWz3xVpaupdti6He7aMyoCsAOZDCN0jvVBw7jN3T/stYm+3kBz8WwYjA9XKr2wmkssbtq8bWN7KCdjD3U/OqT9+pzKXkWujsAKu1QQfhZRgqcgmOuY+lGuaTdkEq3ccpB7cu33rOcQ8b2tPtJtXFS5LI+0hHI+IpPzBoPDf8RV1F0WdNp7l1zmFj4RzJJwOmTWWCbjaWxdIv9ZpNwAdFb+IYMTJgdflVFr+HQTsQwejQQD1j5/2q08R8Uv6TTHUOqELtNyyASVUtzDzBiROKw2v/AMWkZfRYO7ueQPtTw6fLkXgiFwfkLU6Bt0bYJOMgY6A9q2XAdCtm3tUCTliFY+rry5AVnPChuagHVXyAGnylBkC2fibH29vrWz0FiYP9/lOD1z/wVnalpES3LC3hciJwBtgnPOD2msZ/iPxS3C6UtEbbjxz6lVgfOftWh4nrzZUm2jXXAhLVtSSzRjlMLmSSa83TwXxG/ca9csMXuNvYuyKZPsTyrowOM23J0l92dWON8sq7lpAAQxjAzHPsRWs1nh4WNHburcAa4QCkBSfSSNrTJ6Y96PwX/DO62oS5q9qIhB8oHcbhXkWYGFWcxmrnxJ4YvajVea7pa09oBbZJLbhA3EKpxJnn2FWlliprS/CuX/w6YySdIxNpBOJPt0nv2o1rSvta5tbaJG8Kdv8A+vnU78Vw/T7lO7V3ZJgyql55BFx95oOr8YXbqPbJVLcAC0oxuXOwwPYdhVI5ZTfhi683t9O7KKd8IgrqP2ihhgz8sAzPTlTrutJBDksIDYO0YOIxz/rVaOKDO2AZ2+oD0kkgYAzPKardXxMXAbkbWOOhBAxCg9z17V0KAdSRYfjwHLA8xuzIYEESBzz711dQjYLS0MsSZImQJHbvVTa4xcW9Npd5kELE8vywOk0fh3BL7XVu3QqAHdDZyTPw0ZaYq5OhHkSB8R4pCbU3cgCSc4kCoejW7dkKN8wxnI3DHP5VqbfB7StuYb2yZbl3wvKi2lAYsFAI9IIx88VB9VFLwok8ybKT/KdQW3t5YZQIEferrT2FQTA3dT/v2p73KAXrnnlnNUyMpyktyQ1ymhqj7qdupBAzNQy1NLUNmohHu1DLUxmobNRSDR241CLV1jQ2p0jUImu0ylRBR6LwuxyJjlWI49qN2vunsAo+hrWeGeMW72nlWG4DInOO9YG7c3apz3J/nXPgxuM5J9kGqRrPDOoO7NegaE4rzLgbQ9ekcHfdbMc4j6xXJ1HzE2tzN67jWnvr5LEMz+lQIJ3k7T+uajajwa1zV2rDOvkLaW5eaIJ9UC0Zxnbz7CqbwLwa5bvG/eUbgW2KRLbpy7HoOcCvSESTub4jk005LDNqDv19fQTTCL23ZnPHXhd+IaqyDeS1pLKbQFkuWJ9ULy5BQCeWa0XDuGWdDpzb0YW2SP8AqP6iTHNjIn5SKyXj7xKllfItmbvNtv5F/iPf2rEjit7UYdyVAMCcY6e5+feuvDhz5sad1Be+DpUXKjc67hWmuXS2p1t13ZShKtbChTzAticZ5Gs9xD/D/TOxKcQX/wArXIfMEVldQSLivalgOY3HB7EYpvEta5VLqEpIhirHbvB/QxGK7MeLNFeGf2RTS65PY9Pw027CrYK3ECDZ5RDEALAGwZ/nXeE8Z2hhei3/AKwVYDttOSRHOvLOGeMrg2hnGOYcSsfwnpWw4Z40094Czq2BBMBid22R0eJH1kVwZOlyx7fyR+Eux6HpePWV+Bfck4n3xRR4mWYhfl2rzXxVbGktDUW2N2yzBcRKMfh3AYMxzHWshf8AHV0mERVHtG7+VDH0/UyX+Oq/hC6Jpnv/APm/mAqJB54ximaTUI6MlwKymVIf4SD3rwvhnj67bfc09Ou7HyrT+INfqNXpbeo4e07TGoRYDCT6Hyfh5g/SleDqITSyNb93wMoyvkseJeG9EusG1zpLwmEZTctOSMXF3GcSDKkgGsdxzwtqtKRcCG6hkebY3XFZYxvC5XAHOr/h/E9QLBt68W9RaOWtsJIHOQ3Rh3FSLd9tMUbSXbgtMN9uXLQp/I0kyRyqsc+XG9Ld/v3/AGf9FFlaPPE4NeutKqVHPcwKD7c6vNJ4XtgA3W3nsPSv6ZNX2r1TXHZ2iWMnaIE94oW6rS6nJJeQjyNs7p7CWxFtVUewAp7NQwaTGucUY9Mc04mhk1gAnoZFFYU0rTodIGRSFPK0ttEbSDNNK0TbTttMFQAFaE6VK2024lFD6UQyKYVqSUprLTAcSNFKi7a5WE0lHqtNd0+1mBWfhvIYkdmFB03EP2gZ+fKRyM1deIeJLt2/l7e/YVjy2SeXtXfgvLC5o3J6JwTVDdIIMj716JwXVRbMdq+fbGsZDKkitDwrxnetEFWJ7g8q4Op/DZyeqDE0U7R7FawxJySZJ5c6kcUF0WG/DFDdIhdzAAE9TPavNX/xJ3W2BtAPGGB6+9Zm/wCLNW4P7Qif3R06Vy4/w7NJ+JJV5/0NGHdl/rPBGsJa4pt3Xklwt0F2nmTOD96rNTwi9YSblm6gBljtJCjpnlVfp/E2oQ7hdaZ9prV8E8d3FK/iD5iNKsI5ocGQcHFelJ9TDlJr02KptGN1SAkMrCYyCCIMyByz86kali1vP1/52racd8HWrqHVcPeUANxrE+pQMny/b2NY22S0rBmZ59CI/lVseWORXEeLtOirGlkjEzRhpoz8vepwaAYGf3vfED/ej8N4devkhBC9XYQv0PMnHIfpTyyUrfAKS5J/DOMAcP1umvkkFLbWQf8Aui4PqOh+hrN2uH3HAbbtUmA7elZ58zz+k1tOE+GLVv1Xf2r9N3wiCYhf7zVw1tSZOeWDlRHULyBril1kYbQRKWYyvCPCQaGvksp6CU5cvcyD7cq0Vi9b0dy0bQCoZtugPxW25zOepzUovUf8Nb3btibuc7RM/OuWeWWT53t5CKV8heI6RGYgMxWSAQxEr0kDFDs2gqhFmByBM8+dOZq4Gpd6oRt1Qttdrk04CsBDSKYRRopu2iPQFhQ2FSWWhlKAyiAiuhaeUpyrRKKIIpS2UfbSC0UU0gBbp/l0SKRNMHYA1uhOKPceo7NWJuQJhQyKKxpsU1mTsERSp+2lRG0nn126zmWM02kBXRXt8cEhRXdtFW3PL7VfcP4GuGvHMg7Ryjsx61LJmjBWwulyU2h0Fy6YtoTmN0HaD86nXeAahAw8pj/EpBG0c8AzWytXoACwAMADlRbeqrzpddO9kqApI8xYRU7h9rfAgMQZgtEiO1WfEvD58weWRDkmDzXM/bNVJtvYu+r0sMA9D8j1wa745Y5F4XuMmrNJ/mVy0g2nbM+lSR6CIIPtQNLaW823ToW9KghyBuIaXwDgch9PehaLQ3dQVFgSJ9Tn4VB5SevI1ruEcD/CpBcO2cgEQDGMn2rlySjjTrn3yUlPTwRdJ4etr6r3rPPYJCA/zPLrj2q084AQIAGABgAdgKDfuxUM3q82UpTfiZzOTfJYebXA9Qxep63KFCUTJprUxXrhajQwjXK7XIogYQU4UOuE0tgSDA08CgoaMpo2Uid200rRRTWrFABWkBTiaYTRQyZ002aazUwvTpB1BCaE5phemM9YW7G3GoDNTnagGsTaY/dRFoIo1uiPBHYpV2lROjY82FPtoWIUczSpV7knSbOUv+HaLyzJMmAPketWAu0qVeVN6nbIt2GS9R0uUqVRkkFDbxzMkGCB9fb6Ubh20yLgDzz3AEYEcqVKshjRabaB6AFHYAD+VMv3KVKsx3wVeqNQWelSpUhDqvRVuUqVK0ZhkuUUXKVKgAetynBqVKszHaaTSpUjDR0Gi2zSpVkOkSQaaxrlKiMkCY0MmlSp0FIY1DauUqJqGk0K4aVKsOkgDGhbqVKmSM0dDUVXpUqwBF6VKlRNbP/Z"/>
          <p:cNvSpPr>
            <a:spLocks noChangeAspect="1" noChangeArrowheads="1"/>
          </p:cNvSpPr>
          <p:nvPr/>
        </p:nvSpPr>
        <p:spPr bwMode="auto">
          <a:xfrm>
            <a:off x="307975" y="-1135063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10" descr="data:image/jpeg;base64,/9j/4AAQSkZJRgABAQAAAQABAAD/2wCEAAkGBxQSEBUSEBQUFBQVFhUQFRQVFBQUFhUQFRQWFhUVFBQYHCggGBolHBQVITEhJikrLi4uFx8zODMtNygtLisBCgoKDg0OGxAQGiwkHSQsLCw0LC8sLC0vLCwsLCwsLCwsLCwsLCwsLCwsLCwsLCw0LCwsLCwsLCwsLCwsLCwsLP/AABEIALcBFAMBIgACEQEDEQH/xAAcAAABBQEBAQAAAAAAAAAAAAADAAIEBQYBBwj/xAA8EAACAQMCBAQEAwYFBAMAAAABAhEAAyEEEgUxQVEGEyJhMnGBkRRCoSNSYrHB0QcVcuHwM1OC8UNjkv/EABkBAAMBAQEAAAAAAAAAAAAAAAECAwAEBf/EAC4RAAICAQMCBAQGAwAAAAAAAAABAhEDEiExBEEiUWHwEzKRoQUUQnGB4SNSwf/aAAwDAQACEQMRAD8AxC08Guha4a8JihFNEBoANPBpWBsMGp26gg0ppRbClq5upldC1jBAaNbagAUdBSMwdWoyvQFFEApGgWSFuUQXKjqKeKWgkhXoq3KjoaIBWowbdSFymTXDS0YONRRUv1XvTRcig4gsuE1NP/F1S/iK4dVS6RlIu/xdcOpqmTUUXza2gdMs/wARXBequ8yl51bQGyyF6nDUVVm/TRfplADZci7T1equ3fo636DiOicXoLtQheoNy9QoY7deodxqV29UN79MkYOWpVE82u1TSYoxXGFPArjCups57GAU8CnIlFCUjYAQFOC0UJTlShYKGKlEC05VogWhYQeynotEC05VpGxWdVaeq11RT1FAB0ClTopRQCOWirQlogoGsfSiminTQNYxxUdxUljUe4axiO9NWntXBTIAZTFPV6HFPQU9DoKKa610U/pR0jWRGY0zfR2obCtpAJb0UQaqoVzFCNyl0mUi0/FUx9TVab1Ca9W0Daide1FQnv5oLXKGxp4wNqJYu12oqvSqmkOodFdC07bT1WgxBKtOinxS20phqinqK6q05RSmOqtP210U40GAbT1FNFEWlFHqKfTBXS1Aw+uTRdNpWuA7CpI/LuAP0nnUmzwpn9Cyt8CfKcbd4/8ArbkT7H70VCT4RqZBmnBqmafgd5viAtj+M9ZiIEkHlg1L0/h+QGa6oQttPpZTuiYG+JxOaaOHJLhG0SfYqt1SU0V1hK2rhHcIx/pWhXT6XTLuks+IJOZPID935xVjZ4g0AqqkHpuyPpy/WqPBGO2SVPyW5WOFt0YF2gwcHscGhua9EvppdS4TUJtuASA3oMezrzFQNZ4CUjdp7pAIkBxun/yWI+1J+Xk94O0CWGSMIwrgqx4pwq7p223VGZhgZVo5we/tzqEFqVNOmTqjqUdBQVoiPTphTCAUmNNZqXOmTCNoLjNHYUE0wSPdFRnFTLooBFYBFYUM1JK0JkrGAsKGwoxWuEUyYQMUqfFKmsxJp60ENRA1KzBgafFAU0UGlBY4U+mJRgKBrOBa7ThXGpQDZoimh0e1YJ2zCqxgO07Z7EjlSsC3OFqnaNFWC+9Gjcty2VuAf6rYyPvU3hOm9e21dNq4D8N5B5bsB8O9ScEH7Zqy1nBFdg2zyL6evdbB2MQTlehBGZxzqkcf6vfv6F8eK3v79/wHOissqteRCTDLfsEqCTkFgI2Hl3FKzqW8w2mBuKG2LcOzcMbh15gAZFOeyYYvtS2y+oenaXPwO2RBJURFRzrl9UOqgA4ddqpcCictMmPeZroU74OhQUdwr6kr6lCZYgQ/qZ2jqfhb+ESMV3jWnZlRFdkO3cWGGJJJMkfP9Kq7t8h9zXRcgqAYtlRuyY+xpviDid5blvy2RB5UneJmJx86SeV3pjsK23sgV7QsIUsHJXmSZLTIz7kVD4lwO9d2+XadZti2T8TWrisCLi7hHIQau+HsNTZXegOJPTPcfei2La2lMvcEAMtsXz8MmDE4Bj9a4+nc5Nya4YnT5XGbTJfDeEeWtvzD60kjIYw7/CAY9IBjtjFTdJq3W4yW5YZtxEKuZBB6iMUBOMWNvpYjkIU3JIjrHPM5nFL/ADdJ9Cuc4LgIPu2f0616WPSv3LTcm9w3HNLcaxqTchrezfbBIlXXJMd4nM5xivP0FaTxLxhivkA4YKzkTEcwonn3ntFZ5RXJnknPY5c0lKQ0rTdtFIppFSJDKQakRTTRsA/zKaTTCK4RTpjDXoTCiFq5E0bMAIobLRyO1MYd6KTfAyTfBGK1wrTy46UK8Z61eOGT5LLDJ8jCRSri6cnl8q7VfgR8x/y6BK9GVqjJR0rlkcRIQ0UGo9vnAyTgAVOscPuN8Izz2TDx3CHJ+lIGmxqGpdqwzbQB8U7ZwGjmFJwTUnhvBLrMpU+kiVujKbh0fqvbI+labQcI2rFwrDrtu2hlGbo4P5G5cqm5qPI8YbXLYzC6Fhl5VQdrmM2yf305ip9jgoME7iBHmbRkI5Oy8k/EvKRg4Nam3bRSCZZgvlbmyxt/usfzD50r9zEKBiIxy5RA+tKsib2Q9Q07cmbu8GI+AAkE27iA+m4mCLqdumOho2h4O1tXt3GDI8gqMFWHw3AT/Sri8zxzPXED2GIoRaOfOMD5cs/IxNZt89zOS4rc7ptFbVUn1EKLJ6gxJVikcxgA/KpOm1HpVh1BXAb4em6flz96haW75vqG5QrAliBBBHqT+HAEznlU46hoXCqwMQc8uftmMfOjKEopJ8nRKTikv1Fdd3N5gKoHZViT6Wh4yGPTcBjvVVxW4qghkuIz2y4TduQuvpyOXIfoPerXUaTddc+W5+LKwo5CY3E9l5Ryz3rNcVIL27IZjtIX1yCCxWRHY5q6TgqNN0t2SNS0WlELN1lYgAjaFiAPaI/WrTi/4e8my7vBTA2iCMCYINF4vw5lCu64AtoD07k0fh/C7eqAuh2VjkoGZIgleQj1Y61BYsjyUtn6nEpNvYq9NqwiFbanYABPIQIADEZHMc4qVZ4rtTaSigj07dsERAyJz7UxBuN6ySxuWW227vKPSG2u3IgSJ9oqHetBn8sAFmG1z8K7vhmBy6e5q+OE13GUHdjOJcfQKRbkk8iWZpg/CFPXHQ0G0jMRc1DYUqRbEAsGwWI6wBypfhbaGWi4wLL1XaBMAAGAJP6UO7cLET0AX6ARWnmS4HeSltyP1l3zLjP+8Z5RjpjpQqQpCue7IWdCzXSop8U1hRCCdKA1HvXAoLMYAqBoeJLckc+0CqQx6tx4Y9Qaa4TTrt8n2/tQN5j36dqrHCn3KLB6nXMc6hG2d5uBzHKB0ppuHcQaa1vPp5HP1rphijAtDEoia/t5Z6z3oujcu20xmTnuKLb2bCWWXmBOBt6/WkEUGQcT94qmxVIjajSFMjlzoIUwGglchvp2qdcuJDZLE52zgdqiXeKoiEFcQIE/STTKw1ROs6+2FWIGMyOveu1m73EQzEiB0/SuUfhg1E5BVnoeGvcXcASg+IoBcZfdkBmPerzh/BFWVdMZV0urtuqejJdTEf8AM1caHR27KxaTIwXPxnrlq8nJlSOFqMH4iDwvhRT4hbjE4327iRydGMo3uKvNNp0ACgbtkshb1tbB6IxyPlQFc7SSPc5yKPZtqwxz/l0+lc0pSlyCWZccIJdvMSJwOpMj7e/M0zcZ9Kkjqew/r8qLock7+fwjPb+tOQlJGDJMchj3IrbJcE1NnCQy7g0jrtyQfcdDQ7l87RGSMgzzwYnHPEe2KjcT07tm2WtXBlXXOezAfEDVcnE9lwWdZstuw9N1Z8t+eGEekyRkVrvgOuifd1pKgr81B+zKf1+1VXEbhKsMEj1ISCebZA6HMff2q4uWPT6oBORHqDDEMI6ZFUuqVS6QZDSi88P2npmO9Njk9VhxScZpjuEa9Vs7ki27N6kIXYzwN6EjE+xjpBxV5d4koO29NgmVS4c2bg/KyuD6SR3rLcNcTd02RBN8SDn/ALgIIxA9WCORqz3ApBW36m2nazBWZlLKSN0QRzBHOujLTe52ZaUfU2enBO0sA3UOpkGRHTBwayvifw2243bcvynMsDnM1D0vArqtu02peyDkBWOzb/oOJzVuNdxGwCbq29XaA9WwbLu3nIBwTHSqQcX3sisivkx9/it9ENze1xEPlXbLZAHxBgAJBkV3ScRtWJvXXdUZiVRUDvuZchW3Ac5OR1rSq+kKX9UhITaDdR02ql0SQGJiH3RMTj51htB4be7a090ltl57jXTJI9OZAPI5YfWraE1bHpXsaHhGquaqdp8rT+o+tiXeY3PcbqJIkjHIDlRpIlVkAn1GfiIOG9umKdbOxSsBZgbQIhFnavL3n7U0GuPJPUyGSW+lAStNK1KdDtDEGDgGMH5Go5BJgCT2GakSBE0Q2WADFWCnkxUgfetLwnhqae0dTq1mOSkTtHQkd6Zf8YF3220QWxn9pABA6AUqbbqKspHE5cmfWqriXHbdpig9TiJHQf71Y+IuJKWL6ZdqsAT/AAtyMDtXnnEVe3cZiJLerf7nnFehg6a95/Qp8FxfiNP5xvNF5f2cAiAeZPPn2qatkLKqAoEwR198Vl/DPFRbcoQSD1Jkye3tWjF1XJa3u2wDiRAEyI+ldEoaVVbHRFKtji3Ohx/emXjBH0jsa5dBUk7pzykSB2FRtRdMYBmZE8+9SjjdjUB1Z2t6sdqZp75wRgzyP6GoWo1BM7swY59+X6mq61xLaxDjEgH5A5rrUHRnKjSa/VbgFYAN88c5moQ18iF59J70XVFNRcVrIZVAXJHPvUdODksTcbEmAuBSucI8glk07la+uOQCSekURdLeuCACB/FirzT6NE+FR86kk1N9R/qjneVsoP8AJXHVaVXhpUnx5i62bi26gQDHbB7cz70k1IBA3TP3/wDXtUfW3cbQQZ/T7c/rULTgK0z0LGeeBmvMSVWyUMbnv2NUiBhCHIg8oI/vUXRNLsAIYfGsdOjL7H9Kdwu6CARGefeu+IbTIyai2MqIYD8yg5B74P6VJtXsJJLt9CbshhJMGDHv7125hsfb59zQbWrDqHHwsMHmQZ5dpoiAHkYiOePfny7VpSEe2w0SOuOk595nr1qm8T8PF6wQRn4h/Cw51e3Sowx3YBhMsQTk7Rmoq6tWgKlwAgje6wFI/eEzHvkVlymgt2ZDw54kbTxZ1IJs5AaM2z/Mrj9avOM6cIBeSGtl1fcp3KSYAPsRAPvNVPGuEsxYNz/dGBBzIHQVWaNrunJNpmQQZU/9Ns/mU46VdqL3QFKjQNYHmB0aHt8iOn7VcHdzWNx55BqVxXhbm0z2gp8wRymGB3W+fw8yv271QPxBLsnFm9G0r/8AE+2NpVvyNgCDj3FP8I8R1L6hrDD0bW3nmFUiBzmTgRHaq1atnYsqmvETeCcVcfGAc4/KR3nvz/lWy4Zq96Y9vbv7k8569OUZqBxHgyPYFtRlcrmSCMzMSP8Aelwz9hp/2zARzYnEHH9f1+0mnG2iTht4e5kPGOlZjfS2CFu3bLM0GCVtkmR/qZa13hzg86O2ARaKMWBIB3HbEn7/AKCq7iPHtO7EMyMimAZyY64xUe94vXyls2VwpncTkiOwqnxZaHHvX3H8UdkXz+D5z+IBJyZXr96harwpfTkUYd90Y+RrLcR4zeZR5BKknLljhf4R3qLa1Ts37a7cuGMyxWOgIA6VsXT5JLU3QYYdS3NppNWnlXbd51NlCiQDB3jJKGs7xTxiLLFNJZZF5G4Rk++c1CW3G3aCBMmcc+sTnNJ9OZJOQeQPf+1Xh0cF8252OEWlS4J2h8RsVZS/mLdU22DfxYz2if0qrHDkYwq56kHMj3nAoK20DEqgBzBjkexB7VItXSGXpHpJ6jd3HUZq8IRx2oqkNSrgG1oW4BBBPpBEnrHq7VXavTbztiYMHqKudRqVh1CzAChsyxI9vlVHf1bCFMAcyTgT2LDPT9aokZpD04DaRCxndyH+roInke9Rm4pcsPbTbFslS4nJQEkjt1NA1GuCkKMtuH3PY9qh6hiDtguXnucTAI61RK/mEvTwSuL61HdigIUsSgJyFJxJqI945WccwefyirBOBO59e1EwOXqIA7dKtdFwu1a+FZPds1OWeEVS3JSypMpLOhu3gsQF5Fm5mIzUzTeGbamXJc8+wq7LdqExrllnm+NiMsjkMZQBAEAchQTRXNDNSRMbXQaaWoTPT2Gx7NSqMWpUQWatXlu5OaBxLUKibRzYlFjtcAAJ+W1h9Kk6CyT71UeLLg/F20H5U3n3YmAftXHBa5FIypbGw4aRsEe1X1y2XsEDmMievcGsjwK9IA9v1rYaXKFe4I+4rmkqs52jKtqW0oZrSsVDA3LbCAAebWz3xVpaupdti6He7aMyoCsAOZDCN0jvVBw7jN3T/stYm+3kBz8WwYjA9XKr2wmkssbtq8bWN7KCdjD3U/OqT9+pzKXkWujsAKu1QQfhZRgqcgmOuY+lGuaTdkEq3ccpB7cu33rOcQ8b2tPtJtXFS5LI+0hHI+IpPzBoPDf8RV1F0WdNp7l1zmFj4RzJJwOmTWWCbjaWxdIv9ZpNwAdFb+IYMTJgdflVFr+HQTsQwejQQD1j5/2q08R8Uv6TTHUOqELtNyyASVUtzDzBiROKw2v/AMWkZfRYO7ueQPtTw6fLkXgiFwfkLU6Bt0bYJOMgY6A9q2XAdCtm3tUCTliFY+rry5AVnPChuagHVXyAGnylBkC2fibH29vrWz0FiYP9/lOD1z/wVnalpES3LC3hciJwBtgnPOD2msZ/iPxS3C6UtEbbjxz6lVgfOftWh4nrzZUm2jXXAhLVtSSzRjlMLmSSa83TwXxG/ca9csMXuNvYuyKZPsTyrowOM23J0l92dWON8sq7lpAAQxjAzHPsRWs1nh4WNHburcAa4QCkBSfSSNrTJ6Y96PwX/DO62oS5q9qIhB8oHcbhXkWYGFWcxmrnxJ4YvajVea7pa09oBbZJLbhA3EKpxJnn2FWlliprS/CuX/w6YySdIxNpBOJPt0nv2o1rSvta5tbaJG8Kdv8A+vnU78Vw/T7lO7V3ZJgyql55BFx95oOr8YXbqPbJVLcAC0oxuXOwwPYdhVI5ZTfhi683t9O7KKd8IgrqP2ihhgz8sAzPTlTrutJBDksIDYO0YOIxz/rVaOKDO2AZ2+oD0kkgYAzPKardXxMXAbkbWOOhBAxCg9z17V0KAdSRYfjwHLA8xuzIYEESBzz711dQjYLS0MsSZImQJHbvVTa4xcW9Npd5kELE8vywOk0fh3BL7XVu3QqAHdDZyTPw0ZaYq5OhHkSB8R4pCbU3cgCSc4kCoejW7dkKN8wxnI3DHP5VqbfB7StuYb2yZbl3wvKi2lAYsFAI9IIx88VB9VFLwok8ybKT/KdQW3t5YZQIEferrT2FQTA3dT/v2p73KAXrnnlnNUyMpyktyQ1ymhqj7qdupBAzNQy1NLUNmohHu1DLUxmobNRSDR241CLV1jQ2p0jUImu0ylRBR6LwuxyJjlWI49qN2vunsAo+hrWeGeMW72nlWG4DInOO9YG7c3apz3J/nXPgxuM5J9kGqRrPDOoO7NegaE4rzLgbQ9ekcHfdbMc4j6xXJ1HzE2tzN67jWnvr5LEMz+lQIJ3k7T+uajajwa1zV2rDOvkLaW5eaIJ9UC0Zxnbz7CqbwLwa5bvG/eUbgW2KRLbpy7HoOcCvSESTub4jk005LDNqDv19fQTTCL23ZnPHXhd+IaqyDeS1pLKbQFkuWJ9ULy5BQCeWa0XDuGWdDpzb0YW2SP8AqP6iTHNjIn5SKyXj7xKllfItmbvNtv5F/iPf2rEjit7UYdyVAMCcY6e5+feuvDhz5sad1Be+DpUXKjc67hWmuXS2p1t13ZShKtbChTzAticZ5Gs9xD/D/TOxKcQX/wArXIfMEVldQSLivalgOY3HB7EYpvEta5VLqEpIhirHbvB/QxGK7MeLNFeGf2RTS65PY9Pw027CrYK3ECDZ5RDEALAGwZ/nXeE8Z2hhei3/AKwVYDttOSRHOvLOGeMrg2hnGOYcSsfwnpWw4Z40094Czq2BBMBid22R0eJH1kVwZOlyx7fyR+Eux6HpePWV+Bfck4n3xRR4mWYhfl2rzXxVbGktDUW2N2yzBcRKMfh3AYMxzHWshf8AHV0mERVHtG7+VDH0/UyX+Oq/hC6Jpnv/APm/mAqJB54ximaTUI6MlwKymVIf4SD3rwvhnj67bfc09Ou7HyrT+INfqNXpbeo4e07TGoRYDCT6Hyfh5g/SleDqITSyNb93wMoyvkseJeG9EusG1zpLwmEZTctOSMXF3GcSDKkgGsdxzwtqtKRcCG6hkebY3XFZYxvC5XAHOr/h/E9QLBt68W9RaOWtsJIHOQ3Rh3FSLd9tMUbSXbgtMN9uXLQp/I0kyRyqsc+XG9Ld/v3/AGf9FFlaPPE4NeutKqVHPcwKD7c6vNJ4XtgA3W3nsPSv6ZNX2r1TXHZ2iWMnaIE94oW6rS6nJJeQjyNs7p7CWxFtVUewAp7NQwaTGucUY9Mc04mhk1gAnoZFFYU0rTodIGRSFPK0ttEbSDNNK0TbTttMFQAFaE6VK2024lFD6UQyKYVqSUprLTAcSNFKi7a5WE0lHqtNd0+1mBWfhvIYkdmFB03EP2gZ+fKRyM1deIeJLt2/l7e/YVjy2SeXtXfgvLC5o3J6JwTVDdIIMj716JwXVRbMdq+fbGsZDKkitDwrxnetEFWJ7g8q4Op/DZyeqDE0U7R7FawxJySZJ5c6kcUF0WG/DFDdIhdzAAE9TPavNX/xJ3W2BtAPGGB6+9Zm/wCLNW4P7Qif3R06Vy4/w7NJ+JJV5/0NGHdl/rPBGsJa4pt3Xklwt0F2nmTOD96rNTwi9YSblm6gBljtJCjpnlVfp/E2oQ7hdaZ9prV8E8d3FK/iD5iNKsI5ocGQcHFelJ9TDlJr02KptGN1SAkMrCYyCCIMyByz86kali1vP1/52racd8HWrqHVcPeUANxrE+pQMny/b2NY22S0rBmZ59CI/lVseWORXEeLtOirGlkjEzRhpoz8vepwaAYGf3vfED/ej8N4devkhBC9XYQv0PMnHIfpTyyUrfAKS5J/DOMAcP1umvkkFLbWQf8Aui4PqOh+hrN2uH3HAbbtUmA7elZ58zz+k1tOE+GLVv1Xf2r9N3wiCYhf7zVw1tSZOeWDlRHULyBril1kYbQRKWYyvCPCQaGvksp6CU5cvcyD7cq0Vi9b0dy0bQCoZtugPxW25zOepzUovUf8Nb3btibuc7RM/OuWeWWT53t5CKV8heI6RGYgMxWSAQxEr0kDFDs2gqhFmByBM8+dOZq4Gpd6oRt1Qttdrk04CsBDSKYRRopu2iPQFhQ2FSWWhlKAyiAiuhaeUpyrRKKIIpS2UfbSC0UU0gBbp/l0SKRNMHYA1uhOKPceo7NWJuQJhQyKKxpsU1mTsERSp+2lRG0nn126zmWM02kBXRXt8cEhRXdtFW3PL7VfcP4GuGvHMg7Ryjsx61LJmjBWwulyU2h0Fy6YtoTmN0HaD86nXeAahAw8pj/EpBG0c8AzWytXoACwAMADlRbeqrzpddO9kqApI8xYRU7h9rfAgMQZgtEiO1WfEvD58weWRDkmDzXM/bNVJtvYu+r0sMA9D8j1wa745Y5F4XuMmrNJ/mVy0g2nbM+lSR6CIIPtQNLaW823ToW9KghyBuIaXwDgch9PehaLQ3dQVFgSJ9Tn4VB5SevI1ruEcD/CpBcO2cgEQDGMn2rlySjjTrn3yUlPTwRdJ4etr6r3rPPYJCA/zPLrj2q084AQIAGABgAdgKDfuxUM3q82UpTfiZzOTfJYebXA9Qxep63KFCUTJprUxXrhajQwjXK7XIogYQU4UOuE0tgSDA08CgoaMpo2Uid200rRRTWrFABWkBTiaYTRQyZ002aazUwvTpB1BCaE5phemM9YW7G3GoDNTnagGsTaY/dRFoIo1uiPBHYpV2lROjY82FPtoWIUczSpV7knSbOUv+HaLyzJMmAPketWAu0qVeVN6nbIt2GS9R0uUqVRkkFDbxzMkGCB9fb6Ubh20yLgDzz3AEYEcqVKshjRabaB6AFHYAD+VMv3KVKsx3wVeqNQWelSpUhDqvRVuUqVK0ZhkuUUXKVKgAetynBqVKszHaaTSpUjDR0Gi2zSpVkOkSQaaxrlKiMkCY0MmlSp0FIY1DauUqJqGk0K4aVKsOkgDGhbqVKmSM0dDUVXpUqwBF6VKlRNbP/Z"/>
          <p:cNvSpPr>
            <a:spLocks noChangeAspect="1" noChangeArrowheads="1"/>
          </p:cNvSpPr>
          <p:nvPr/>
        </p:nvSpPr>
        <p:spPr bwMode="auto">
          <a:xfrm>
            <a:off x="460375" y="-982663"/>
            <a:ext cx="4048125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24" name="Picture 12" descr="http://www.petinsurance.com/healthzone/pet-articles/new-pets/%7E/media/All%20PHZ%20Images/Article%20images/189iguana.ashx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935687"/>
            <a:ext cx="884705" cy="5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data:image/jpeg;base64,/9j/4AAQSkZJRgABAQAAAQABAAD/2wCEAAkGBxQTEhQUExQWFhUUGBcWFhcXFxgXGBoXFRUYFxoYFxYYHCggGBolHRgUITEiJSkrLi4uFyEzODMtNygtLisBCgoKDg0OGxAQGy8kICYsLCwsLC0sLCwsLCwsLCwsLCwsLCwsLywsLCwsLCwsLCwsLCwsLCwsLCwsLDQsLCwsLP/AABEIALcBFAMBIgACEQEDEQH/xAAcAAABBQEBAQAAAAAAAAAAAAAAAgMEBQYBBwj/xAA6EAACAQMDAgQEBAUCBwEBAAABAhEAAyEEEjEFQQYTIlEyYXGRI0JSgQehscHRYvAUFRYzguHxckP/xAAaAQADAQEBAQAAAAAAAAAAAAAAAQIDBAUG/8QALxEAAgIBAwMBCAEEAwAAAAAAAAECEQMSITEEQVEiBRMUMoGRofBhcbHR4RUzUv/aAAwDAQACEQMRAD8A1mk1CAwxxUjXdZtosJz8qoBp1gktk9q70/QG43vXx/u43qkNWM6jU3LmQSKQmiuPgkmtIem7BBrlhDMCj3qr0hQ10zoZjipV/oDGtDpXAUTiqjqfiNEkTWEJ5JS2KaSQxb6ZAAqTcm2tZ4eJtzemmOp9ZaI5JrpWKTe5PYuOo+IERcmDWU1vWLt/CExUF+ltqDJJitF0rpXlLMcVqlCHBMedylXpeoPLHNMN4eaZck/WtgNeF5qFquqITk49qanK6otpFNp/CoftUseGFt5Iq2seJbSYxVb1vxYnbk017xlKjQdG0NsD1wKi9Y6jZs/mx9ayKazU3jFsEA9z/inX8Ku5m8xb5cD7VKxrVcmWos7d1B1B/DMDtXLPS7qsNzEir7pHSBa+FeKtG0xbmJpyyJcE7Ih6a4ltcinRfssc/wBKRrunbRJrPXrgU/EKSqRMsjbNYdZprYkxUXU+IkiLYrz7rWtWRmm18R2rabmOB7VrHBb8lqRubN93Mtio3UOtLaGDJrz/AFf8QlKwoasZ1LrN26xJYgHtXTDoZzfq2Rk5eDTeMPF73CUU/UzWIJoJrletixRxx0oR0GpDa1yImPpUaitGk+QOk1yiimAUUUUAFFFFABRRRQB73pNLcciZitj0oLbA96gIwBAAq76bopMmvjc07W5og1Vl7hBAMVX3bvlN6sVqb11UWWIAFeXeL+vB3It5NLFictuwsha9c8RbRAP0isjf6VqdU24EgGoGmR2O5zW46N13Yu0Cu1R0L0iVPkj9N8JNaWXme9Ma7pmctAFWmt6nccdxNUmout3Jojb5G0midpNQFx2FSdX19EUiazWq1BCmKzzaC7fOS235Yojhi3bMow3JPXfFWfSfkAOahaW1qb/wggHua1Hh/wAI2wRK/uea2+m6dbtjAqp54Q2ijTR5POND4IuMdzuxP1rSdN8LpbI3ZPzrWC5tExAqh6l1NQ3NZe+nkZSqJcjTpbWQB+1V/UOsKB2FUXU/G1m2kbhP1rzDxF4va6SLfB7/AOK1xdJPIyZTfY9NPi62pguPvUXU/wAQLVs/EK8Ra6SZJP3pJNelH2bBcsm2eo9e/iSrLFsljWI1nie885iapKK6odLihwhNXyP39W7/ABMT+9Mlq5RW6SXAwooopgFFFFABRRRQAUUUUAFFFFABRRRQAUUUUAfTWq1VtFkniqt/HOzCGTWK0li/dP4jGD2q4tdIRYgZ+dfMPFBbPcHfI/1br2o1AiSAe1QundGcmWkzWn6f04QOPnVwNbYsDtNJ5NOyQ0U+i6ARkiPrTt8pa4Amm+qeJ1f4TWQ6v1iOftTjCUuQbRoX125smBS9Tq0A5FZLpa6jUN6V2r7mvReh+CpAa6fvWjShyUkzNWj5phVmtn4f6ENskAftStZYsabmARWV63/Ei1ZwG+gGT/Ks5RnkVY0Umom11eit287qr/8Am9peSK8b65/Eu9dJCCB7n/FZTUeINQ5k3CPpW8PZWSS9bJlLwey+MfG1u2p2nPYd68f6n4kv3WJ3EA9hVVevMxliSfc03XqdP0UMK8sh7inckyST9aTRRXYAUUUUAFFFFABRRRQAUVI0mlNw44GWJ4AmJNaLTdMFqGe2FRsLcujdndAby5gg/wBATWc8iiNIy1crWnqto+jUaa2R+pV2PB4ZQMR+/cVSdW6eqQ9s7rT/AAk8j5MPeiOS3TVFODRW0UUVoQFFFFABRRRQAUUUUAFFFFAH0NftW7a8is/q+uW1PxTVHd1l2+disRPepY8NoiSTuPJJr52ONJepidyLC54nJELisv1zrNx/SGP96QdKzMVSYnmKuuk+HpILZ+tapQhuNLYpul3LpEBTPua0XS/C7XGD3Mn27VpdJoLdoSYxUTrXiy1YHIFRrlN+lD4NH0mxa00ExIqR1fx/YtIfUAY968U6748a4CLcie5xFYu7dLGWJJ9zmurH0DnvMrWa7xf42u6m42xiF9+5rIM5JkmT7mk0V6ePHGCqKICiiirAKKKKACiiigAooooAKKKKACilKswBya1HSuhBEW7cUXGLFRbZgiSBPqY4J+XFRPIoLcCs06ldPJBC3LnJHpYW1mB3OcV6H0zxnZvXbVnZ6GADG4N0tI9CKMe/JEjAIrMaabhLX7QKpItWie+3dwvCDEx+r7WPSulm47nTobcHeCxXZaVgykr6iNxgwTmASBXFkcZfMt/8icU+RrxF4k0tzTra8gtqFLKzhylpRaDWrTIgJ3HZtJmMg+9UWhsb7ewqSGxO8YJ/Ssfvg9s1qdP4DW+S9u7uQw24AtMTJ3XWXeJnIkGORXdV0NNH+G1rfukbjgEDJAIOWEcGeKqeaCWlcm26RjrHQgzRubvkJPH75z3+Yp0+HoKr6zu7+lRxM5mB86sr+qBnawUQdgCMQzAqNijAJ9XE/wBaV06y2w3rlwratsAV9VsuQxWLQBkngniCINXryVbZLSKHV9HYLuUMe5GCY98f0qqZYr1bqmktgMbStctIA255G62Vlm3H1WxkgE/p/asz4z6Nbt2bN22yNMglSPUCAZwxBgmP/Ic808Wdt6ZEOlRjqKKK6gCiiigAooooA9B8L9M1MyxgfzrbDp7EZOO9QW8Q2bZ5FQOr+OkC+kj6CvBl7zJK0itkti+tWbVrmJqH1Hr1u3wQIry3qHiS9cYkNtFVd7Us3xMT9a6Yez5PeTIbbNd17xqzytv7/wCKyF++zmWYk/OmqK9DFhhjVRQ6CiiitQCiiigAoortAHKK7XKACiiigAoortAHKk6LRPdO1FLEZPyHuTT+j6aW2s4Kocg4UsAYOwtjmtb0xRk2wtlVUqYiSUILOSM7QIk/2rDLm0LYCBoPD3lsWLBvLAN3aeN2QqmJ3HA4/NUyw0nywjFB6gXclFJ+ucTk54xU29aaxaW7bKi3jc2NxBcD0LJJJlzBjAk81H1/Xndd1iydqAh7jKGO4jHqadojMD5cd+S5zfktRZzqLA21ky4MO8j1MZAXJlUjPqPvxW08I9CZ1saZio3gX7+0flDMtq20yGEK7HtKoIILE4LoHUpv2A1q3HmLOBllO4H9RmIg4yYKzFexdM1yWdY73WEeQNpIz+GRugD80Mh/86nIpY4tfu/6zRR7Gi6xqtN0/TteuALbX4j+ZieAO7uTj/AryLqH8Vk1T/8ADjRg2bn4a7n9fqMKYVfTk8AmPepnjzV9Q6pdA0CudL5RRodEBLNL79zDEKn2+dc8D/w+GkvebqSj3kEoiklLZmCxJje/t2GTkxEYcWGOPVLeXi+CZOSluQ7HRktXbZ2F76umxXuOxXO78NVIAMDG4xj3iedS0msDXjvsC3DBi5lbWyXwjT6zABYBhKyY5E3xRcQvduSga0UKSCSzgNCiRtI9SSO49okVR6bbS8upNrzEJALXZuLtXYrEMIBQHEw4GB7GtIvuyNNPUNW9ZfvS11/KW0V8traF7JKMyzsBIYbvLQOMKSvyql8cvFqygaRJaNpQiBADIeGAOT7n6k7jTdQsaWwNVcChrZubDBbebsHy0TcBAkCexUn3ryTrvVn1N5rr8sTA7KJwB/mtsKcpXWyB0uxX0UUV2khRRRQAUUUUAWf/ACbUMco37mljw7qP0fzr2FdOJ4FLfTDtXjf8lLskcnxEjxweHNR+j+dLHhjUfoH3r142B7Uu3ZBpP2lPwhfESPIB4W1H6R96P+ltR+kfevYGsU1qNijLAf1+1C9pZH2BZ5M8iPhjUfpH3o/6Y1H6R969Hv8AVBO22pY5k9hHcxxUPV6bWNdVfIaJX0sNoO7jdn0g/Ot4dXml2R0QWWXOxgl8PXS20wPfvH2qZofCrXFJDqxBjahlo98ivRdRo7aKpvMLa3Fl7drlCQNsMRhuZqj6FrV0oe2lw7bwy1wgAbfYgE031GRotPbbkzum6AUUObW7cYUOT2P6VFaa3dRiUseVadVEobQADfJ2ETyP2qJcuC/cOom3bt2eCpYnarBdx9gZ+RzUzRsrG4ysV2FEZvLfdJyIHcNI5mKznKct2Eq7lTd6XavXN164GDAHevpBHbaRgZkQagavwralvLvnvAIEyOxg1sdP03ybbubRdXBLDG0DB3QB6T+wrJXNLBI3Q0wAwI2j5+/b7zVQyy7MqKUnyVjeGX9EOvrMSQQAfaamnweUfbccQQMrgZ/1HmnGN1rgUIM4HqhSeBIn6Vd2bV21a/4dwwuOGaFaWOCVyeAIPA7c1cs2SvmRUo0U69F0aBluMd4nO+BAIkxHtMCu6bR6WUFu210uxhiPSFExictgjPtUgeQFtm5duKQAGRVXc0k8FjMfDknEcZprp3WfxGJ/7Sh9yhVE8hULCCNzGCQJ9ucHra5bEostreg9QNzYibD5YJB9Ij0qMbyJUcfm+eaXqOqCqqpe/DuWmDpKzM4L7BCs+236TkZn3L3WXe5p7N83i7jcr+XhFLNutoYE7ozB4W32PLOn11t7Vm1dBJVbqSpMW5YMlxpBB9TOWCkSEWTk1WOFbvf9ZUIvllYLheFbczsyKhLCNoBVVIJhOBEmAPlmp9jpWsNl7Vu25tsyOyjbO7aWQRO7dtzs5wMVITqtuwqJp/UVYl7zKF8xTEKqN6kTJ7icHGad0d06i6zetGe75kqbjBF2OARyMMQoMA+qARxWrbr/ACbJSfbb97Ero3hi9Fq8sSxEBTLqwIQ71IgSTcxHpjnmdbrbTXwr29rsuY+KGAyDtzsbgkT2OYrPaLV39OHR7d0EW9rpeUovxsrASSbm7ax3chnIAip+u6tcL+nAIb1KEWGIQyWa4wKDZdG1cdpOK55OTZPq1WzS9I8R2rKbGU2rjRKsCJO0CQ0lWBEcE1F6z4qkFbK7mIjAgLJ5J4A4/wDVUOgF7UPtYKABuYu0rBUMCqKqxPPPDR2NSeouLZ8lSXZ9rkbSiKCB6hbQ5YzySeJEzIxWNRexUoapeoi2jKgXXa3bIcteA9Tl2Vm2ryR6AARIEkk4q56tdMtbA/CS3ZSy+3azC0wf4STgMIBIHP3peo6ldLb8y8FWT6UWQzZBC7SSDwZPaT7AGibxwjEllMn3z+0+wpuE5K4qzDqJKPCtivEvS9RqSssAlsEW7Y+FQck/Nj3J9h7VmL3hu8vYGtxoeuJd4Iqy8ukuqy4/Szg99O9zyq50m8OUNNNobg5Q/avWk0W6kNoh3AxWi9oPwP38vB5KdK/6T9q41hhyp+xr1gaNT2FNXdCpGVH2q11/8D+Ifg8p2H2NFenf8qT9I+1FV8fHwP4j+DXFDzXA/vSV1QiKTcvTxXhUzkHrS4wMZ+1Reo6o2kLhSx7KOTSxeao9+0XHzBDCeJHv8qqK33KhWpXwTemdNu6y2zJd2QoO0j1biJIUDlcqJ95qn6v4cFvety7+MqoNineCx+IliYWJGPlUb/qP/hkKXdwYyApwIPIBHM4qOl+/ft71tqFDH1FoJ9RbLHMCeTXpKEIpNI9jEordUkSentZ06qD5TXVBZly+4wfRBMbYou9aGb1xijhY2yBAYH4B9xVPr+opZBt+prlwfHaCsQGOFgnk/fNRtXuXba1NzYGcEWtq+YNyhW33OLa8xzzOK0jGXcUmpPYRa61dcMyJuVSBJWQWcqgVmP1MAfarHR2LCPeHmINyrbYGWVXIYsFuNkARJbAx8pprShr9y1p9THk28IEYIC0bdyY9W3ILTkZHIqz6h07Sai6LdqwqNbLSxuTuCm0oLqG3lSCAMjnETVOk6MpPeuBrSdKNwtbOn8sTN2QVuXBuJkWzJCyLZJPYjNanSLatJfS3sJt2l8wzL7CvpUy3pPq9OVAkk4EVk73Vl1N1gdQltJylzzNgZGQC4m0QgkYGCI5O4guWtfNspaYrFq759y63qOFA2iWLgw/4cfSM0OF1ZHum+TQ9c0jKl0tKegKhO9xscAXH9LEO4UlJ4DBRHcYvpSpvVJW8DNtLmY8xj+HbuBxgkKZiQA3ODEuz1RzbDqc2raWUAc3GVbm5dqiAFYEfMw4z7TLBJb8QXVuQJZDsFqWUFoKrtdZwMjc4P5QK0klRvHG4J2N6zQ27Rffau3blsBzbtJFpEIBO5gSxX2IxntUV/EViQylwbU7bT7nEbRGCds52meNsweKldSuOVdnuK7XXVnFtyDsVFAlkACuCbZ5AY2szFQOs9BdGZCxZXYAOVG6EG5W2KcHyvUZ53fUjOOOPEhxin8z/AHuQNf1CwzF7dpUUlQqsEa4GMkhEByv+oj2iDgNdR1BubhtJghTcYEGPZyxhDgc+3aKvk0yrqBcslbbJvktt8tUtBWQLAMbjbubjmCdoGCal32vL5jm4sMCzoVO3eFD7rCrt8o4LEEcL6gSStaqKvYrUo9jOpo7iaJpsqVvMH8yZubY/DYbQdqbg2HOSYAGTUW1obiLcZLlsqt1UJVtrHcpJgPtbYIAII5I5irzWaMOhNq5va2qKSzszuiDzFYLABXJWOcqInnuot2BbVSbudzABSNk3WIVjdaNxHl/B88tIIblRcZX9yq6X0y2yXbbrc8xjbFpraM+WyBtByCDOBPtNanwvp0058za7gbwTaDE3PxF2W9wMAtGBJUwM8mob9NNra68SHunayruDMPSiQ+wS0GJyeODYPrVZwllTb2IArKptbt4VSSFYsUKqx7YuHGJrCc7ZpJNrbuSvExXUeXdVblkgqFKDdj8Ng2IdsOCBwCeCTiltacBdreYoY7GS4u5AyepXZ2JCkllaQCACRw1TDYAUmGZI2tLJwU2usASVxbIGSPLxJzVP1frSWtvm/iOJJhi24NuhMgbAN0SJ+HFSnbpBGGmP8Gw6fZ27rVuGgNcYhUHrQhlulVBU5Qz9eMiKTxB4ptaVCoPmakr2M4ddw8xsZBaQOMAfTD9Q8ZX7i7VOwQQWDM1wg8AuTwO0Ac/SM6zSZPeumHTd5nPPJ4JXU+o3L9w3LrFmPuZgew9hTWnsbiPnU/oPh+9q2ItAYEkkwMCavNP0QWAt26yqEyZ7kdgO9aZM0Ielc+CsWLVvLgT03wsYLlmBUFtowYFarQWGULtYup7n6cfWptlxctB0ypXkDswzVTc6sFfy107NswXPpXPt+rmvKeWeW77GuTpcb+YuLd6R6ajai8RI7/7zTV64YBsI272b0oP35P2qTobbbSX+Nhkcifqe1YVW5w/D4IveXAyLxgN2aYP0MGmnvmpa6GMsSx9ogD6Cn7Wnz/6p6kcE1FSengq1t3D8vqa5WhFn6fauVPvRUjlu3708qCndVqA5EKFj2puOwrG2EklxuKBgU35qqJNduv2qFrtQ6sCkRb2s7ApvXe+1CiN8RkH6c9qqENToeODnLSiL1jU7vT5AuxBBIB2yY3leSowZFU/WLly2yN5bNbtsA250WzdVDjyxlv0ExPftFQuu69UvsLYYwFO64ImQC0gBdwJaRPZu4NQ9Bqrt64LSKrXLvpUttheS0AjauIzkjbjmK9XFi0RTr7nqw6dRV9i+03Xlto5Q2mvuil2NoAKyjGZkweMdzFQdNqLOpZ7mtKsFQqNhKsGHqwPzEkxJgERxVfd6KwaS9kkMUguCfNtmSgUZMkcwAZpVnVLqLdmxcFmyFafPIYMqAZTAMzgieSMnNaKCW41jit4/fwc0+v8AKuecdrXWUC2zrs7gB1RRBwsDtmpXULT3EOqZlQE+Wu0lRII3BBMwPSe3INM6m8yXrS6i/v2eXua3ny1CmFtkAZAYmVMS08iaqtTbUvc8oHZJK7uds+ndznIE/M+9XpNVG3f7RfW7IubX3gklEZ3AO8kE7digAkQozkx8swrWnIcquEaSEG4h/LbAIb3iRu7g96n9V6VsTS3CmntDywAhkuVdJ82/uUZOSDGPc9ofRenWmab9y4lo4L2xuAJOAQVO8YmQcbCc1N7XYQlUbJ+gUWLdy75g3rKm0wm4ysfQ7Y9AMgHmQO81I0Wqs3VVrl7ZeVji6JV9zBmlkiJLMRPGRiARV6tkS81sXTftjcBcWEB3iHneSIgATPYECmC1kADcfimczB24GD6hnPH91RVKW9mt0On8y2qyxZ2BKgnaAoUBCWmJwd04MxHeZ1DprW7ey7+K1tXtlQuwbN7qvYH0li09/MRuwJrOnXTbl1cuNyhY3NAL7yONrbtrPE8ocDBN5qtJaN29chWG9Cj2xgr5IXb5cFsLbAEYWT8qhujCSqVdit0umVdOWZPVaCDyzCmICMCrKYlTcUkAzvU42CarVQWULbEbgqiCgLMVnzHEea4MT2HPfN3q9RcZUYhSu4hVnPpKjaX4z5g9yIORApzV9NVAfQgY2dREpLM8LlsyqMRuhPUu2ZAJp67LVLdlFrNHcs3LZHlOboIS3tbgErO24BEH2M4OcU62tdzLId7gkOu3aSMwU+EiNxjt7Zmn+n6MXUspJS7c3GBu27S0FBLSHAgwTwCSRImXZ1NyyUCC4xnY9q4udzIp8y02SxIIJgfpkgETLtcmir6jmkbZbVba2037sFy7bhkBSqiFYy3fJXsprvkqQJf0A7YyTCtuABA9R+YIHFc0/iJLNsgN6TuLKdsHESfY/wC81juveN98qihszJwJBJ+pySe1QoyyOoovaCt7Gn6tqrdpNxwomZIYjOMjuY45yOa8p6lrDduM57nA9h2Fd1uve6fW0gcDgD6ClabpN658FpzPygfc12YMEcPqk9zmzZ9W3Yg07ph61xuyMczHIq/0vg+8SPM2oPruP2Farpfg5VBG0E4BZznPsBxyPvTydVjittznjK36VZfeF9OnlzaOSCDA24Pb5/OqnqvRTdcLdygY7BBA9pJHMVaaHQaezALgOcKBAJP/AOZ3e/2qzFlB9e9eJKbhPUi+q6t0otV9RPSOnG1ZFtQVtqIAPJnvM1HXpyhzBx788/P2qZcugYmmlvgcZrLU3v3OXN1ryKqpCxpQMQPr/s114Wkh2J+E/vgfzpjUGCJdSf8AT6o+Rikk+5yuTY4VnJM+/wDilNcX2pgieCx/aP5nP8qUumBE+3Yk/wBqdLuLcFvCilDS/wClft/k1ynsP6jJvwIFKXUgUhmPdV+1cYEDKCqpE0OJe96rerruBdVQkDaS3KqeWWOWAmPaZqchGfR/Ost42a6EAtKwH5o9q1wRvIkaYnKMk0V2vXcwDD/uMwLLuaHJyS+C5MSe0DHBFWHiS9e3MjeUPWbm+yWWWKzEkj0mUMkAzHaAKXoHVGACtG9YCEjMTJ+pmPnAHtVtZVg4Jb18q/pKG5v/ADNG39jOABGa9RqnTPWhJOv4KtrRsslxCy3F2OGHqiR8UnMkyIj9813Vay47s9yCxCqSTADLtgkLySFzJzJ71cJ0y3c3+l1Kkhnty6cnbG3lInIwYnPNQ9VodrghPMt7gzISVXOBP5lwe+R85gtSOhNfUhm5bZF+EMFI2W12yJuHc7ZDR6DwCQY7TT2qRiunIRLSldhYEFnh4d3VeBMmCJjucRX3EKxOGj2IgEdgRiP7irrTdVuDTCxttFSG2eYH3HcVLFThSZVVHJlI+VN+UNtbDNy9cYuFAcjC3GAV/LtbVUKu7auNjQAT3mJNbDpvS2a0jtb33URUFoKiSjAEQGaGIgkltuTtHBWqXS+J3sg2rBQAW4F3YocuAxkhvQYLleD2Enml6br10i/dF0IyCyLUy1xmbcXYMSQCGBOQQQYEEis7ZnNTe1Uv37FrrukWLNpyzhPNgPZYEkXFUOoNxdoBAY8Y9e3Pal630cJdtbGDW9v4TrADFQW9f5d0lvWuDA5mrjQ9fUXXt331Nq2u1YsXdxgIBNzkH0qJgTAg5U0uzqGe/daz5V20WEteTZcIb/8AmGRWDYVPVtIlxMk00yFGae/+iq8P9H1KLc27CDtAZmIf8QsFKoskhtow36hgTNTeiBtRuYXPKuW2VmUrgL2KDcJhplSO4iYq96paVrJ89PLuKCpARoa8relrQA2AN6VJEEbjPIrFXrx0twmWW95g2uSdwUbgcMQp3Ac9iTzms3cuCre/kt/FHU9iWhFuDIm2jqhnayt6iWBlRIIEgj4hNO9H8QFrlpncNbA2tBgEXGCswJTEACZkxMcyKbW6/wA1Sm7EncWBLTBIyeRMdpx7YrI2+rvYf0wVOGQ8MAQYYc8inDHqVLkfpivUe02rqhQy+Wysx8tD6zPmP61QKTsIbduWD6Y9okeINLevC242FrbqZCAFAqgrcV+dpIIIIPwjsDXn/QOvWLrTA808b4lefgztjPb2BPFbTRdRf0h7oYMGl/WLgBYyoYmMz9I9zSezqRGnhoyniHpFxUZrqm5tPluzSx3ISJnk4Abcfeay3V/BrW2QK4BaSyOYKZMDGWkbTwORyDNetaS95qCEUutsymVRjukKjs2AZMDvPuARU+ItFCWipTLlLayNuy4YC3GM5gNu/Lj7uORw+Vg3qajJGc6J4Gspb827uu3NwCIBAnGSPb5kxir7VaDbbU22JaQYUDbECYMmfzj6jjiYWgs3LgCIBKl5ghlUAqN20ZCyW+cA4FaTTW9PpyDfuBrpItiQFDF2AVgCoIEAjiTtxE1zyUpbzdmkseNPhf3KpETdA9QgGRHznnHFWGtv2kKpv27sCNx3QucKPh9QG4xMVFW2/mkIhChtjekkq7MQBJ5mD/7mnLmj2yXDS2dzhsjPBP5R7YA7VxzjT3M5yjiV447nNXbtgzbdp/UBDTkTgmOe5poEEmA5+sL/AJqTZVOJE9hipGn0wHOKzeRHlZ8jlK5KiBaudgqj3kbuPmad8tzjd9sD+VP+VBxU5NPiTzUSmkY6iobSye5+tS7enAHFS9PaiT709bsyZNRLKTZEt2J5ED2pNy1Hb/5VgP2xSEs7jUayWQjZPbiipZ05GBRT1jK9dNJmcCk6i325/an7fqMTgU4fZf5Zq9Ts0K6xbA5NOmwD2AHzrvlkGY5/3ipSWvcfzqpS7iMf4h8GJdG+0wt3OePSf2HB+dZq1qrlmbGqBSfhcZRs8+0xImMzn5+p3bcghcfPH8pFQNfokvKUdQ6nkEY+o9vrXXh6tpaZ7r8o1hncGZZ7RY8lC43+nauHYAC3Az6S2CQPsZkaZ4F1gxfa5AUkFmJIYF2VskZAC7wCx+RqPqvC13TS2nZbts82XJ+ytif3+eab0PUELhC1yzdACm25KSC5JKxAJiQJJgmZruhNSVxdr97Ho4s0ZHdVYQCGtwzCEM8GIHpAM5CnuD2JgkZ/W3Ht+mEdBu23E3MCGwdoJ44498zNbNLavOzyhuVkO4b3GyGkAMIIUQDgEe8GOnSfiAMJQgMpAdnchWPqAO5N3cTIPOAKpTo6otGFTrCRBEYGSoBBzJkCTMj/ADUyz1DThG5LySAyFZBxG5WkGADxzHaa1ep6dc8wFLZVg220jzBLANBlgSpUGDgnHfFPWugmBGxvLVQfSFkkHHqGdoAMmJLqMzVOSfb9+wOvJlD1Gy3lqknsLfmQFc/mBIM5n0xmOZNO6Lriad52tI5Q+mSG3I37EZmrm94UubTttWWb0khgjMN5/N/TB/pTOt8DQHHktuAEIoYMd2JTLbvzYxweTihaO9ja2qyPrvGJuIjNc9IG820YD8QOwEgtJIVUOZncT9arpd3Uay9umFVZLuDEIAMAcn+fcmujwnbBUb33EKY9MiRkECSG4x960nTbA06kraP5ZMz8U/Ee3v8ATnvU5JRjH0K2TDHXP4H/APo+y5LG47CPhEKJzJ9OT96pepfw7n1W22Hna0kffkVq7PWBC/hliBjO2OOQT9Mx3xVmbm8biSF2MwjaT6ZUwFLQAY5Ga4IZepg7sz6lSl6ccfrZ4zrvCmrsyTaYgZ3J6hHvjPt2q26P1XW2kEoz22EerDR8jz+8fvW20vW7twBLal03D4bSEQGn/vOwBOB8JPt86eOluEn8PtENtGOMsjHIx27fbpn1kmqmkTBwx/NJWUWg8V2mZZncrCFLsIJBViG44xH757aPp/WUK2y6m7cVHBUzsDu5hhkEtGcHvj2qsHgiy/qa2EJJLMLjsSSZmPSByexFNn+HOnU4vXx3+NcfvtrOXUYe0mvpZk+txll1DxLZ01kgoLZaZUQuY9JVVbc5GD6hAmsoOj6nqH49xzZVRNkNLOx5Dt7fX/7Wh0ng3S2n3bTcbHqcljPvBx/Kr7yI+YrKXVxj/wBfPlr+yObL1tqoFDon16WirWLd25KlbpukKNoiY5J454j51aWtbfFpUvIQ0x8W9NsRCH7EggHHera3mO4H7U5cUN6Yn68faOZ71yZOpcuUvyLH184tN0yoOgJa2y/DyzEbSCCcAcntn51aJbmSTTpBCxQEEf3rCeTUY9R1DzSsiXFgj61IVpECSaaupnmpdgGBANTJ7HOJtsQZOSaWwnIP1Hf61IW3uHamUT1GPlWWpPcBpbfYDnuTSwscZ/tUplIGR9KQpgiRzS12BxdGWzRTramOOK7UXMdGf0+lnJMA06FUcAk96eDgCAM9/lTN1IEzn/f2rstt7j4RHvNnNPp/q+3FN27O48inLumHaqbXBNnHyYA+sV17QxHP/qkhSvzrocyMcUv6DsTctMOTVb1LpNu4IuIHH+oA/ara5ZY5NcXT9yKqGRx3TGYjU+GNrbtPcKkcJcHmJjsCfUB/mpFrXay2oDaK3cEQxtXI3DIysj3HbtWo1dgRIOf9x/eon9fftXZHqpNb7/1N49TkiUV3xYywP+B1O5T8TKWIAGM9yMRntSE8cqCu7S6gQZYQ0MdxMMpMMMkduf3rVaW+V5qXauE5M1T61LmH5NV1kn2MTf8AGFp4jR6loW4vpRQSbnJJKsZALKI+R5iHLfihQZvW9XZAUqDcTepXJhmUKxOe888iK15JbEGnxbgEH7Un10f/AD+RvrJJ1RVaZ7GsKst+1cuZ2rb3SA3wAjkbeT6R6mPFV/U9W9gg2XcFW8ooUDgNBSHMSWPlqYyBEx2NtqekWHBZ7VsnkEqJ/ZuRVc/hyyWGXVREqrekxnMiZ4yDOOcVpHrcb5Ra6yPdD6m9qrJDq8qJ2Sqq0YJJUAIBEw3cDvkVKXhbAZouA9iTsA+SCF9uQSPc1cDo1kAi2rIGw21mAb/9KTDfuKSvTAq7T9OPaf7+1Yzzwlwax6rDKL1bEzQanegYCO0exBj7UpwSfnUbS6fYIUQD7fQD+gH2p9BnM1ytJO0eVOS1OuB9VMRTllN3JpFpTOMinVftWTfgixRsCPn86izBiakbSeaULOPb50k65AaDQOafs4HzNR2TbxkU5bMEe1KW6EP3Bg+9KSyYyaLeTS7l2sm3wFkW6vqxUm1dI7UhFLGQKeuyRxTk72YHbMmY75iidrZFPaVIHOaRqSDg1ldyoZ17uCPtUYMe/wC1ISWOP50pVgzVqKQAUb2oqYkniip94UVNoFRJE0yoLkfOiiupcNkti3twcYp9bWJH70UVLboaCwo5/rXbiAj+9FFS3uTYqwm7v/v50u/pxEz/ALmiiolJqQ7G2sIOah3kU8CiitcbfI7Idyww54/p9DXbV4j5iuUV0R3W5JP0Vzv9v7Uu45mBRRWLXqYJiLsjE0m2vyrtFPsM75ij96TfzntRRRQrO21PYVItWgeYED2ooqJsY4+nIyOJpoJ6s0UVEZNoCVtEVGFouR6sDBGM/Oe0V2ipTaTAe8kAZzUa6cknvXaKrHJvYnU6o5bfMdql3LkgAYoopyW4EixaG2RTDSDFFFYRdtjsnrbEfOoOoB/eiipx8hYi18+akJbk/Siirm+4D9t9oiiiis9KY7P/2Q=="/>
          <p:cNvSpPr>
            <a:spLocks noChangeAspect="1" noChangeArrowheads="1"/>
          </p:cNvSpPr>
          <p:nvPr/>
        </p:nvSpPr>
        <p:spPr bwMode="auto">
          <a:xfrm>
            <a:off x="155575" y="-1812925"/>
            <a:ext cx="5715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6" descr="data:image/jpeg;base64,/9j/4AAQSkZJRgABAQAAAQABAAD/2wCEAAkGBxAQEBAQEA8PFRAQFhUUEBYQFRAVFRUQFhQXFxYUGhQYHCogGhsxHBUVITEjJiorNC4uFyAzODMvNyguLisBCgoKDg0OGxAQGy4lICYsLCwsLywwLC0vNywsLCwsLC8sLDgsLCwsLCwsLCwsLCwsLCwsLCwsLCwsLCwsLCwsLP/AABEIALQBFwMBIgACEQEDEQH/xAAcAAEAAQUBAQAAAAAAAAAAAAAAAQIEBQYHAwj/xAA7EAACAgEDAgUCBAQFAwQDAAABAgADEQQSIQUxBhMiQVFhcTJCgZEHI1KhFDOxweEV0fFic4LwJENy/8QAGQEBAAMBAQAAAAAAAAAAAAAAAAECAwQF/8QAIxEBAQACAgICAwEBAQAAAAAAAAECEQMhEjETQSIyUXGRYf/aAAwDAQACEQMRAD8A7dJiJImJEmAiIkBJiICIiAiIgIiICIiAiIgIiICIiAkREBIiIESJMQIkSZEkQZBkmUmBBkGTKTCERBiBdREmEkREgIiICTEQEREBERAREQEREBERAREjMCZESMwJkZkEyMwJzIzIzECcyMyJMBIkyDAgyDJMiBSZEmRCERESRdSZTJhKYiTICIiAiIgIiICIiAiIgIlFtyoMswA+pxKK9QjfhZT9jGx7SMykmCYE5jMpzIzAqzIzIiAkSrEQIiIgRERmAiJBMCDIMEyICRJiEKYk4iBcSYiSlMSJMgJMiIExEQEREBEttdrUpXLdz2HuZrOt6vbYe5C/CZH95TLkmK2OFrb55anUJWpZyAP7k/AE5jqLtXuP82zb7bGwMfbvGm1F/JtPbG0nG7PvkD2md5uul5x/1mNb1h9Te1en2s6gnnsAPYHP7maxq/EF1LDeq8fi9LKQM+xzjOJdaZjpWNtOnUls+oOchW4IKnhvpyPrmYDr+rtuDZpYEszIGVssD9RkZAwOT2E83kx5f2329Dj+L1Z06n4U66t6mtm9Y5Un8yHtNixOD6V9SiaWzDKiIPMwefMBIHI5xgcfebj0zx86hRYC2OC3Bnfx82sZM3Fnw7tuDo22RtmuaTxppn7tj+3+sz2m11VgBR1OfrOjHPHL1WNxuPuPTEHiVZExniLUmukle54GPrJt1NqvTU9Vpr/E6jH1npotZXaNyMGH0M5X4htyQm7J7nmX3RLrNNUrKxyeSD/2mHzf1t8N+nUJE0Wvxs68tUSo/ERwf2M2To3X6NUua3GfcHuP0m0zlZ3Cz2yplJlcpMsqjMpJlWJUFgUAScSvbIxApxEqxIgUxBiSPeTIkwEmRJkBERAREQEREDTuvOz3WJuwy4IB7mvaOR9MkfrOaeLtfrNPfQxS2zT71KeUxU+aOCjtj8Jz747/AEnW/FXShYpuTi5VKqc49OQ2M/cCa0dTyld21L3H4cjDEAbtpzyPpOHlxuOfl9OviymWPj9tX6N4602oVV1BSjUZO5W4QgH8Qc8D7Z7/ADNi03VdMjgMybiCVB4B9hlsHA7/ADnacZxMd1zwdpdXgtXssH568KfsRjB/14mveIelZ/k1bvPSkqNx9VjjlR9SV84frM+LVy6vTXl3Me523Vuote2zR63pd9oyWp3MrlB/SQxJ++MShrEestsKWIdt9fZ6nIzg4wCD3DDgifO3+KsR2wMWErg4/mI6sCCh7q2Vxxz7TonhPxpe99p1VoatKNjOw/8A2WPVsVmHcCw2Y+Aze035OLLH9aw485fbcrr1UsNz5AGcKSAD27dxMc1ZJNlBqwR6lIAUkDltuMqf0ntr+maixU1FJBs27XTIG8Ak4HOMgHscTC2a0BxU5q8w4yloKEH6lhx+uP8Ac4/JG0wy/q5L6sEbNPpmBHLEgKVx2GOe30Mr674hvqOnWitlUKS3lsCuVAHG48jgnmeahkPp8ytjkgr6lb5IxkHv7S5egapQE2bqiDyM8sDwfocSJ430m+U/Ze9I8bawns7bfxqu0+2e3zNm13iVDUn+JO3zBlVIw3bP+85/odGrOwttrQKxIKthiRwFGZ7eJ9Q9iadic1duDkqf6W9+3+k03lJ7U1hb6btp00bhbF8oluSDyw+4+Z49R6rXSoIQsT7AAKPjJM0PpBZG3MjNaXHlBMqCM/05xjAPM2Hr1LW0EgcB8jac7iO6kfOD/aV7qeouf+uU2qRaqr8gHP7ETHXa0VoH0oCEH8zAH95jKlFYwVK9h6gR2HHeWV1gsGTkc8e3/mTP/T/HUvDPitiETUjaWxtb2M3RcEAjtOFdTqe2n02fzFCttBIK4HIxNp/hn4xewjSXkkjhGP0/KT8zo4+T6rn5OP7jp2I3RmUkzdiq3RmURiBVmUkxIMCCYiRJF1JiJAREQEREBERAREQLLqI4HxNL8RaRjioJb5dw2rZSqvZVaCWB2H2/9Q7Ym+aivcsxLp7GUym1sbpz/qHiJtBYV1Qts067FW1am3NYc7iCvoyDgFOD6SQT2lp4m6ZZfVXrel2Lf5bl28tg1mCNxK/1kEZ2nnBIAPabN1npxqXVPTpH1DanBes2KEzzubYwwPnjPPxNNp02s0lVet0u6mxmCajTXVKiWVpkKwCgkN7lhgnGfvzXi8b5R0Tl3NVqnmVMG09jJS9rlt7myrLkDKsgBGMjOCyjnEx2oTR+jR13YVbd1tlQDte6qcPu/AqKCcKCx5OeZ1jX19O6jbZpLgo1ituKWhckld3osA9Q2kEEE49x8c96n4Wv02oXT2ohp86vy7CFUtXlfUoBxwSBgdwv7vkPCbT0bUazplzmtW1VFx3uEViWc9iwUHact+Ibs4A95vumu0XUqg6eVco7qww9bfHPqH/M1HW0Hz6q8BQy2WOQzKVrrA5ORyMkZ5/TgzV1vsVf8XS5TdlWAIwy5Kj4znHIPz9Jz3H5Pyx6rr6w6vcdD6n4Mrsx5Wour8v/AC1ZmKJznC4IK8kn37yelaPVacXeeUvGQayuRaQu70szYUgcc/U5+ms9G8fqumL6jd5ivtVK9pLDaORnsPrM50bx7ordocvQScZt27R25LLkgc9yMcGVk5J1liW8d/TJjNDrFuXzA9Yd2bK2MtbD1ZyOcFcGZPpWmU2Ee1iEH1Kwx3HGf/Sf7zIdf8MU6oGxXRQ+DnHmUvg5zwQVzgZIPOO2ZrvTvAbU3rc1jEVncgoZuWHAzvHAwTmXmUvqs7Ne5/xfaqtqrmC7RgZrKnkBlwT9zzPfSa7arBlZh3XPB3fU/Bx/aY7XdI1yam16b7WDkNX54qIK8+hgw9uce2COTLdOqupdbKKXKZBIZq2zj/5DOfbHsZp3FPxrJavqlhOFNRGQDwDtz9+5zx3l/VfYzFQgFaKMscqTbnlQuT6cYOZhPK0+p2BltqsbvkV2quPUWJUghce+PyntkCXGt67XQpVLPOpQtTbZW11dtdzc5JAGVIwOx9xFt2eK51Wn04dcvsu9iuc8/JHYfeLq7Kz/ACgq2q25toxkezTUb9b/APlIO6nOTng7xkDHxziZVdc9lGwsfP04B4P+ZQSQOftiXxxmWKuVuOTs3hLro1NYViPNUeoZ/vNi2z5z8KdWfRa2p9zGpzgZJOUJ5H6T6KosDqGHYjM6OPLc1XNnjq9KsRJjE0UUGRK5ECnESYki4iIkBERAREQEREBERASx1tPORL6QwzwZFGGlhq+lpb5w9Q81GRsEYwwwWXP4Tz7cfSZjU0beR2lpYJSxeOJdT6TratWmmes22b1WjULuW3H5WNoyCMdwwOAO8zej6kvUNI1WuU+ULClF+AjJfWAeTltrg87vwsMg/XotlO8bi7KUByB2P1xNC6n4Rqs/nVrbQ6s1qhTmrzMfiK5IX6/Q9pnlq+2mNsYzr/SGLJVfVZYzrjfTWz1uSAWIC/5eQASCMfBM17xFWTV5dNTKEIbfn8qqSOF5X0gHB+vxxtHhXqY0q/4TUtgBj5TlsoM/k3DsPcdsc9p4+I/BoO5tOQpO/fXYCysXySVYnKHJJ44z7cmc2phlp03LLPFp2i6M2s0tdiqHfSAm6sKFLK2OPbnGDzweeZGs6GouaqpWDjBVQRySMgKCeePrzxMt4E0NldessUEO1Zo2sWXcV37zuYYXkYwc45mC6ilDrUEFiBRtZmG7gZAzgDJ+T7j68Ta+9MJZ1azPgXW6mh9VTWwerajsjKchyQMeWRzxwfbgGZvXeMtWupahaKKUXAZwjOeVByFBIABI4wfeYfwzqHrp1l6taDTS3lWXCwrucjGPVsyCgPA+JYeZaRWyMXsXL7bFyLAp9WWb8Q9JyMHuefYZ3GXLbSZ3Wm09H8e1tqP8PrCxy5rRlpCYO5VR3JcbQcsSNvsOecDL63rfRdQADqKWJ4DMt1YBHOPOwAPbgsM5mH8G9Yrr0lrFVUCx1rW0ruUhVY1B2GWUHOMAn5HBmO1tmiW0W7FWy4+hwSla2HA8wgHYpBPAA4zyFJ4fHj69Iud22h/D9Sg2UoQbABuRjYCvfIOSMduR9Jr3WtNeunvVWYqVY4AycjHPPc4Heat4y6vrTYlJvwunRa/5BFYdwPVYyof6iRk47fOZ69J8bWKm3VFnKnCuAN5XB/Fn8XtInHnJv2v5Y269MPQ6ttrw3mHs3b159PtMvrOpNpmosQD0YW1T6tydiM/vMxV0fT6l01OldNjeoryMOAeMe3OOPaax1N/5jlsAsRuU98YIH3m+GqxztdA0umqZVNSoUYb6ST+EnkrOmeBerm2rynx5lfBx7j2nz/4C6kwd9Lk4fLVfRx7frNt8O9Us6f1Cp23eTqPS4OSFY/8AMm/hltX9sdO+xKKrQyhgRgjMrnQwRIkyIERJiB7RIkwEREBERAREQEREBERAgjPeWGp0XO5e3xMhEizZtgiuD/r9RMX1bpq7WyN1BH4Wwyj6BTwJtGq04YZHeYi+vIKt2PeZZzppjXIfEHWK9BrmqbQ0NpGVGU1qi2FSOfbB5z8feX3SOq7qDuLMm7FDJXafLA70vgHO3jDfH6TY/GXhivVU7CAXGTQ/wT+VsflM5/0O/U9PbyNeGXTEEUs210FgPcMDwMbsg9+Jjnh5TTfDLV22TSdSTGoaupwrWIzZFmLW2EFlQ/hGWx7ZJJ98nQNf0e432bX26YE4Zg+8IRkKVPBPtuPfGSZ0bT6hhtNZR0blNhQ7kI4bIPPtPW6pLawSB6lOApP4j7n2xMd5YVt445xpfTTX5I0oYnTsrq5YHcWszvORwDnkd+w5ms6ro2rrs8kVW2qf8pq1JVvqO+3vkgkfWbh4q0rLSr0YQK211yArA528fOQff44ltouqJZWorLq4wGGWUlu2CBknv3wZbHPratw7/wAYTrmvt0xq0W/CJXm1U2bWttZi544bjAGMfP3xmg1Irsrs859tIFpUEBfMVwUqwe+Sq5++ecTbet9Dp1DIbHbT2quzIHmqyDlVK5B455H+01nxVoKNLRpl07l/NZ2ssbhmZFQDCjgJlmwP7zXG45an2zymWO79MHr9c9tt1zAKbnZ2Ve2WYkjH3mStrorqCXrlgN2RkMWYZCA+47TC0kAglQfjdnaPqQO/2mRv0TOPMssDgn/MBJHbt9PtNcpOmeNvax0GvupYNTY6kHPpJx+o7GbZrzTdWurYkkkLYKwOGP5vtNZXpxFgRw21xlDXg5B7Nz3HfjjtNv6R4d0wXZ/jHO/BNboUDN2AOTjvjjJ9pHJZ7RhL6eWm8N6kWq2mp2IpBNrkZb3wFzn9Js+q695TkNSrOuM71IwfkTH0o2mO4tWKxwwUt6l/pC447Dv2ltqNYl9ZQnaw/DjBKg9uf9pn596a+HW2w63xVcEVgXCsAVHuR8cQnjbUVhHrtcDucnIz7ggzXOnaZkVavM3jk+r98j4ltajlmAI2g9sHJP09vpHetnT6Q6B1EanTVXf1qCfv7y/mG8H6Q06KhGGG2gkfU8zMGdWPpy32mJTmTJQ9okSZImJESBMREBERAREQEREBES31q2FD5bYb2zIt0mLiWms0wYZHeYzp3XfWadR6LR8jAPwZnN0iWZRNlxrVNZWAdp75yvcc+4zNa6ze6Ha+lW+o8Op2k4//AJIwZtnizSt5fmVjLKQw7DnPvNQ6z1by0scZDcICBkb2U85xjAwf2x7zzufHkmWsbp18WWNncY2izQfy69Kr0sxbCFPQjAEkYY8e44+Z5X34c2lqzwxy+VwM7doGeT24/wDo1b/q+zUVOzkKLF3sBk4ZsHIx2OSD95e9WtAOylC7m3ZaQFIrZTkiwqcj8S84xxjEi7y6bYSYrrWomrUVrZWpLF1L9sEEdx2+3vNY0nTr6dUqIVxYp3msv+BcZHIGD6hx8TJ67rK14sVEfB2Wb7ErrZe+4BlycEFRgds+5lt4Q6paLNzs2+1xVpuGZRux6mOOQFUnnk4Mvx4WTavLnLdM1V0pFO5/MYuMhVVmbGPzYyFHbg/8zH2dJRk2OlbHdnY3BzkBtvZgcYGOPbk8iWK6O6697NUxNiMRhhjbznGz29uPn9Zsd/UxZQxYg2IdtpAA5OTW3sCeP3EmzXasvl01jW+GKmO2kCt1JUg+YQ/uM7+VOMHPv2xxLLwsfW6rg1HHnKWVST7EZ9+8uOp6pnVEazdaMeXs9ODnvzzj2mW0/U6aqx5tNYbtdZUoG4k5/Djk9yeeSDLTK6LhPJ4r0Omsnyrsu3OLVG7OM7d4J+3Ye0wHWL3qYK6EEg/BB+xHB/8AEyfWerKEXygTuXcjLkDBxj7HHt9cTEu4uwtwG7BKkEjaWUEkY49hwYx3v8k5SSfiuP8AqL6kea4ICEK4XJBOOG+ZVpNOzsTgggBhkfi57D9MTC9GR2fcB6VxvGSAVJxt4/U/pNzazZwuAKgNzHsiDnJPz3mvx9sbydJ1WqWtxnHq9PHcsR+AfX/SU/w+pt1WvSm0HylcsQefwnIGfiWvTOo6C4kvXqd+SKzuTHJ7gH8xnV/4fdEFYNvrO78PmBQwX9Jfe7rTOzU26CowAB2EmQsTZiqxEgRA9sxmU5k5kiqTKcxmBVGZESBVEpkwESIgTmJEGBMxHU9FqHLGvUFf6R2xMoTIMrljKmXTn/Xr9Uq7NQinBwlpHqH1yvE8emeJbtMu2whs9u+P79vadBtqVgQwBB7gzUOt+EQSXp5ByDWxOMHuF/YftMbhlLuNpnjZqsX1nxBZetlbHGz+nKg7kyOff34E1PrrPZTtRqtysXbfuQFACDhuwPqHc859pldfU7M1TbaymCwsLISuMEhu57AZ/eYPUdL04RaxezCsOa1DXKoszuDH1YKg8+/x2mOd3dVvjJIxOg6fbWTfYp82sHyayQUJZQN7uu7DAk4HyBLHrfWrKkrqrVv8Tfk7tz2Ctd+AlRcZz6eT7fJ7y61vh4aqzzH6j5tXLEBgEAAGFBA2jnHIH7cmYvq2j1dm2oEJp1woCsGOM7eWBLN25/vJxmMs2jK5WXS3vNDLu1WoW3UKvILAqp/oAXAZvknP+8z/AIe0jBt1jDyUrZyTz/Mur2gAAe1e/wCOXHzM34X/AIbaNkS2+6hgRkKjqQT9Tn+09bNXp9O/kZKgFskKHarb6RgYOM5Azg8TTLHXbLG76U9c07kG1VXzMYvVTyW3ELYPnPA+Rx9Zo63Wi3U1Kh3EeoHvvSzbtz2HJb9vpNls6gp9dFru2V37wFZAMgb174JXk+2AexmvazWECwHy9o9Z2hFBYHtgDDHJAzMZd3To1qbirpvTgCbHuRXGRhl4DdmI7DPGMcDjvzMR1/XO1hU1slY/y1OSMYAzuzgk8ZI/4l9pOoeapVAqlfyekbjn2IOTzyRxyczEdV0tocCwAAjKbQQoU547d+Jvh71WOWX47iNBrQAUszhmzuBHpJGOQfbt+0y1OjNdqvnL7vwgnhSMZ7GWPR+lix2G0tsXcR7nkAKB9zNjsqro36i6xRleFBBbdjsoz3J/YSbjLelZnZGPav12JVtVQxZ2z6V55Jb3IlGvtfXLaKNwprKkDgG5xgF3/TsJiK9V/iHWokV0/lX5I7ZPuZvPg3w2z2KKwwXB3jk88c5+ZbLq6iuOtbr3/h/4U850tsX+XX+EfLfM7p07ThFH9pjujdNShAABkTLBpeRlbtcZjM8g0kNLIemZEozJge+ZMozJzJFWZMozJBgVxKcxmBXmJTEgVRIiAiREBIMEyDAgykiVSDAw3XvD+n1ihL69wHYgkEfqOZq2t/hvo2UqG1Sr8La+P2nQDKGWVuMq0ysciP8AClaX8zS6kq47C1VPfuCR/wBpa9Q8H9RQ7gtNn9XlYGT8lSBz9p2Jqh8TyfTj7St4satOXKPnvX6e+p9l+lYbj3UOHB9iAfbPxLFbPIuF1ml1FlDnZat39JGQ6WJkgg84ye5HvO2W+Dy5Pmaq057lMKx5yMscn9sCY/W/w9rcHGr1wJGP80MP2ZZlOO/xpeSOdW16dfNtV71axGz5g3KK3bJKsqEntgHIz7zBXUOlDM6FTagrpLDFpJPrLYGFGBn7cza+o+Eer6MNXU4v053A7hu3I3cFM5H6TEUdB6xYBSmnUICSAysACRg+p2yPf394mE2nz6YbovhxnfOWGCAqVsN3ySzLnYMEfB59o6zrUNrB3RUrLBMZdmOfUdg4HbjOO3ebHV/DPqT+mw6ZV/8ActP37E5mVp/hEGCedqF9Ix/LD5x8cnmaTe91nbNajRx1bNYTTUqisSPMuOSSB7ovp/fIlrp+kPerMzO9mPT3IznsJ2rp/wDDrQVhQ6tZtGBu4GP05/vNj0XS6KRiqmtfsBn95bxqvlHGPDX8N9RayM1ZVO+bOB+3cztfROkV6WsInLfmb5MuQZ6rLaV29hKwZ4gT0AkoegaVZlCiVQKsxIiBcSYiSJkxEBJkxARESBMiIgIiIEREQIkRECkykxEJRKTEQKGlDREDxcTwcREgUYjERACVAREkVgSpZMQPRZ6REITJiIDMiIkj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29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100000" l="9677" r="971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9705" y="4870521"/>
            <a:ext cx="875983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0" name="Picture 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953" y="4820479"/>
            <a:ext cx="998493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20" descr="data:image/jpeg;base64,/9j/4AAQSkZJRgABAQAAAQABAAD/2wCEAAkGBxIPEhEQEhMSEhIPFBIUDxcQEBQUEBAPFRYXFxUSFBMYHCggGBolGxQUITEhJSkrLi4uGB8zODQtNygtLisBCgoKDg0OGxAQGiwkICQsLCwsLC4sLCwsLCwsLCwsLCwsLCwsLCwsLCwsLCwsLCwsLCwsLCwsLCwsLCwsLCwsLP/AABEIALQAtAMBEQACEQEDEQH/xAAcAAEAAQUBAQAAAAAAAAAAAAAABAEDBQYHAgj/xAA+EAACAgEBBQQHBgMHBQAAAAABAgADEQQFEiExQQYiUWEHEzJxgZGhFDNCUnKxI2KCU2PBwtHw8TRzdJKi/8QAGgEBAAMBAQEAAAAAAAAAAAAAAAIDBAEFBv/EAC4RAQACAgEDAgQFBAMAAAAAAAABAgMRBBIhMUFRImFxkRMyQoHBBTOh8RQjsf/aAAwDAQACEQMRAD8A7jAQEBAQEBAQEBAQEBAQEBAQEBAQEBAQEBAQEBAQEBAQEBAQEBAQEBAQEBAQEBAQEBAQEC1qb1rUuxCqoJYscBQOZJiZiO8uxEzOoatre2Ni96vSWPV+exjUD5hdw/XEonNPpWdNdeLWe03jf3/lkNg9qqNWDgit19pXYfMHrJ0y1sqy8e2OdeWcVwRkcQfDiJYo8eVQYFYCAgICAgICAgICAgICAgICBRoGJ2tejh04WNRuuyZ4b5z6oP5Fhn4RWItbpdmZpXq+z582rtm2/aNyWayyk1GwesLuF9agJ9WlQ4KCcgD55mnJ0xbprHZVWO0Sy9lpsWi4qAb0R2GOAYjjj45nlcikVt2ezxMk3pqfRmtHqq6+KF63/uchif6ZVW0Q0XpM9pjbZ9i9t3RtzUZZPzlcWp5so9oeYGR5y+mf0lizcT1r9m/UWh1DKQysAVIOQQeoM1RO3nzEx2lcgICAgICAgICAgICAgICAgav2y7Q/ZEFdf31vL+7Tlvnz8B/pKM+bojUeW3hcX8a258Q07sntlKXvS8tu6lVy+N5ltUt3j4+1n4TNx80UtMz6t3O4s5Kx0+jX+2ewKb7/AF6mpDYc221Ekt0ytZ/ER48vEz1MnMwdMTEd3kY+Dm8T4UODghd1K1C1rnO6ijAnk5cs3exx8EY/q3/Z+i0+y9F9rvT1ljKrEYDMWf2akB4Dnz982YOPHbtuXm8nlWtaYidRDn7dphtFmP2RdOFYKr02tYi2MCVqsyoAJCtgjHLlJ5ePWY3HlHByrUnVu8Nr9HvaI1uumsOa7ThM/gt8B5N++PGUYb6nUtPKw7jrj/bp4mp5ysBAQEBAQEBAQEBAQEBAs6rULUrO3BUBZj5AZnJnUbl2tZtOocf2lqm1Fj3P7TnOPyr+FfgJ5F7ze3VL6bBSuOsVj0Q9MVtaxFVj6rG+d3uA++d6J1tG2evVNN90k7M64yOh5iNT6ITaN6WL9OcEeU4lDe9bu6/R0cQAvcs/kt9WVUn4nh+oT3ODljz8nznNxzS0/Xf7OL7P7N6nRW+rtcbqsttio5KMKs7tjDxycDPiZO+KcUbt6q6z1+GQocjJBIPQg8QehB8c4M8e1u/Z9DSnwxE+zv2w9d9o09N3W1FY/qx3vrmb6zuNvEyV6LTCfJIEBAQEBAQEBAQEBAQEDVPSDrdylKRzvbj+hME/UrM3Ktqmvdt4FN3m0+jQcTznsRLMbK0V1CLqaVVqXydWuP4jMv41PLHPIPObqamrxM0z1237pmj1Wl1RrbQ3V79xJNZIasgDLEpzGOHhzE5OP2TryJiNX7x/n7qbSoVTu3VGpsE71f8AErIHNvEDjIWj3jX0aceXf5Z38p7SxQS6nLadwykYO7ggr+VhxyOPIiQrNqTusrrVpk7XhgNoW2PwYKgzkhFCgnxIHWStntbtKeHh46zusIDACVRLVamnY/R0SdBRn+f5bxno4fyQ+e5X92WzS1nICAgICAgICAgICAgIHO/SBbvalF/JWPmzEn9hPP5c/Fr5PW4Ff+uZ95a6sytzP7D1ZrwDl6c5sQDJHgcdV8ZpxW1DBycPVO48spqNLodZqK7l3d+tSzuh3WK8AFJHHB48PKX9UTHZ581tXtKNady97F1A3KkKBbOIZmwzd7PDAVfnEzBFZntDVNfqUZB6pWW4nLOvADJyePXhw5Su1qNmLHnntCHqrGcAuQWAAYgY3iOuJmmdy9bF8MaYfVndBM7CV7O59kNJ6nRaZDzFSE+9hvH956eONViHzee3VktPzZiTVEBAQEBAQEBAQEBAQLWpuFas7cFRSzeQAyZyZ1G3YiZnUOQ6/WvqbGuf2n6dFUclHunlXvN53L38WOMdemFv/fCVrV7TXMhBRuI5YODJVmY7whaImNSk27RDfeVVknmSgDH4iTnJvzCEYteJlEttToij3CR37QnFZjzKLY04nCLc06bRtnbP+2amnTdLXAs8qhxf/wCQZbjru0QpzZemsy7+J6TwFYCAgICAgICAgICAgIGv9t9TuaVx/aFU+BPH6AyjkW1Rq4dOrLDnKCea9pLop3p2sbQtOk47DLDIlkYtqvx4iWM1Okevh+8hNZhdW8WQXPlIprLvOiHqLJKEZluvon2OSbda44EeqozzPH+I/wCw+Bm3j0/U8znZN6pH7ulzS88gICAgICAgICAgICAgap6RPuK/+6MefdaZeX+WG3gf3J+n8w0ZJ5712Q0R4ydVV23aBgFm6nh5uSJ2w22SCZRk01YYlq+pEzy21Y+8RAi7P03r9Tp6TkrbaiuBwyme8M/pBl2ON2iFWW/TWZd70mmSlFrrUKiAKirwCqOQE9GI08GZmZ3K9OuEBAQEBAQEBAQEBAQEDSvSQ/8A0y+JtPyCD/NMfLntEPR/p/m0/RqCTC9JM0y8eeJKqNmdpFgXIww8jNEbiOzJbpme7Ea/UE5yCJVa0+rRjrDD3PK18IOoadgll/Rrs83a0247umQsfAO+VQfRz8Jr49d228/m31TXu7As2vKVgICAgICAgICAgICAgIGkekkcdKeg9cPifVn/AAMx8v8AT+70v6f+r9v5aiswvRX62nYJhNr1ZA5yyLTCqaRKPqb97nIzKda6Yu2RWoGq5SUIy3D0Nr3tcf8Axx8vXTbxvX9nm/1D9P7/AMOmTU80gIFMwGYDMCsBAQEBAQEBAQNa7e6Xf0pfrSysPj3T9DM/JjdN+zXwrayxHu54rTznsLqtOOrm/Oi1Y0GkWwwkx+rMlDktx9D2pUHV1Y7x9XYD4qMqR8CR/wC028afMPL59fyy6TbeqAsxCqvFixAUDxJPKannR3adtj0kaSg7lS2alhzNQAQf1tz+GZTbNWJ7NdOFktG57fVgR6SNVZlkopSvOMkvYy/qOV/aVTyLezVXgU9Zldp7Ya7JBajOMjNfBgeoIaR/Hv8AJ3/h4tbjf3S9P2z1QALLQ+TjHeQg+/J/aSjPb5IW4eP3lldJ21U5FlFikczURYmPHofpJ15EesKbcKf0ztn9nbYo1P3ViscZK5w496niJdW9beJZr4r0/NCcDJK1YCAgICAgIEHbWl9dRdWObowX9WO79cSF43WYTxW6bxPzchqbIB8Z5T6BdBnHXqB4YQ6sWCDaDqVkoFezm2m0Go9cihu6ysrNuhgem9g44gHkeUvx2ms7hlz4oyV1K12h2tqdoWZvIKqe5UpPqqz5DqfMyV7zae6OKlccfCi6WlQQpJrb8OR3T8Os4s3PmGQs1O7yAVsYfHJvPErmU6x27oy2nh5Zx5SC6F1HPjG3e2kymxhkgnwnNzDk1rPZeW/goPdKnIccHXzBHWdiyFqf6bfsHthYhVdR3qjwFuMMpHVx1HLiPrNePPPi33ebm4ca3Tz7N6ptV1DKQysMqQcgjxBmqJ3G3nzGp1K5OuEBAQEBAoYHLO1eyzpb2x93cS9Z6ceLL7wfoRPNzY+i31ezxc34lPnDEBpS1K7046oWh1acwbQ75KEdsTaOJMshBcr1HL3D3/PmJKFcwl26sOMEZx7J6gyUzvshEanshvbxlelvUuVtxnNJRZJqbl75GYT6mWpuVlqQ8ADlz1IJyfoMTvtCPfcym7RFdhLV8C7Nhei1qBxPvJPynb6nvCOObRGre3+UTTW8cY3s8FyeAEjWUrx6s52X282jtWl2H2ew4PHhSx/ED0GefzmjFk6Z1Phj5GGL16o8/wDrpoM3PKVgICAgICBie0uyRq6Gr5OO9UfBxy+B5fGV5KdddLcGWcd+pyUgqSrDDKSGB5hhwIM8yYe3E77wrvTmndqFo07t4czptHsXxnXGP1Yk4RmUM8MDykoVypvzrjybY0bSdOrv7KsfhJRjtKM5a1ZCrZmoP4D85L8CUf8AlVhcfTXJzrPwkJ49ko5VZeqNR05ePjjwlNq6nS+LRaNwu1tk8P8AgTju16995cHd9wGPqJLaPh03sPtE6jS173Fqs1Mep3MAE+ZGJvxW6qvI5FOjJMQ2OWqCBSBWAgICBrHarsquqBtrwl4HA/hsx0bz85RlwxfvHlq4/JnH8M+HMr1epjXYpR14MrDiDME1mJ1L1a2i0bjw8esnNOvLWRo2tM0loRrR1POdhGUKxOZ8eUnEoI9nD5SSLZey/Zc34ssB3T7KkdPzGX48frLLly+kOkbO2AigcB8pdEMk2ZivZajpO6R6ni/ZKkco0RaWpbf7LK2WUYbykL0i3ldjy2r4alp6jW5SwcQRnzEw3p0zqXp0v113CftquoN/COQQPgfCRtrfYpMzX4m3+jOkrQ7f2lrMv6QFXPzE28eNVedy7bu3aXspA8kwPUBAQEBAxe2di0aoAXIGI9lgcOvuYSF6Vv5WY8l6T8MufbZ7FXVEtQwtToGwtoHh4N9Jltxpjw34+ZWe1o01bUpZUcWIyH+ZcfWUzSY8w01yVt4lYa3PUfOcS2tM4987pza3gueALHoF4/OSisz4QtaI8tg7P9kzYwsu5A5CdP6j19000xa7yyZc++1XTtm6EKBwl7HMszVVidQXgIFCsCNfp8xLrWNs9mEuOcYI5EcxIWpFvK3Hlmnhi6OxeT32Zh4Zx9RKo49IXTy7603fZejFShVAAUAADkBL4jTJMzM7lPnXCB5IgeoCAgICBbcQIWoqzDsMNrdBvSOk4lgNT2YrY+wvwXEjNIlZGS3ujp2UTPsj5R0R7E5J92W0XZ9V6D5SUQjNmf0ehCzqEyylVWJ1FfAhxWAgUIgeSkCgrED2BArAQEBAQEBAQKEQLbVwLL0Tju1s6URo2DSiNG11aJ0XVrgXAIcVgICAgICAgICAgICAgICAgIFMQGIDEBiBWAgICAgICAgICAgICAgICAgICAgICAgICAgICAgICAgICAgf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3" name="Picture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874" y="4820479"/>
            <a:ext cx="504801" cy="5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5" name="Picture 23" descr="http://bkids.typepad.com/DIY_insects_template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4946609"/>
            <a:ext cx="643829" cy="48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5" descr="data:image/jpeg;base64,/9j/4AAQSkZJRgABAQAAAQABAAD/2wCEAAkGBhAQEBAUDxQQEA8UFhYQEBUQFhAQFBAUFBUVFBYUFhUXHCceFxkjGRUUHy8gIycpLCwsFR4xNTAqNSYrLCkBCQoKDgwOGg8PGiwkHyQsLCwpLC8sKSwsLCksLCwpLCksLCksKSwsKSwsLCwsLCwpLCksKSksKSwsLCwsLCksLP/AABEIAMQBAQMBIgACEQEDEQH/xAAcAAEAAgMBAQEAAAAAAAAAAAAAAQYDBAUCBwj/xABCEAABBAAEBAQDBQUECgMAAAABAAIDEQQSITEFBkFREyJhcYGRoQcUMkKxI1JiwfAzktHxFRYkNENyg6LS4YKywv/EABkBAQADAQEAAAAAAAAAAAAAAAABAgMEBf/EACsRAAICAgIBAwIFBQAAAAAAAAABAhEDEiExQQQTUSJhQnGRsfAUMqHB0f/aAAwDAQACEQMRAD8A+0iEdlIhHZZQFNKlE2YBAOynwR2WVTSmhZg8AdlIgHZZkShZh8EdlBhHZZlKURZg8EJ4AWZKUaizD4I7J4AWekShZr+AFPgBZlKaoGDwAvPgBbKilNA1/ACeAOwWelKmkDB93Cg4cLYypSrqga/3cdk+7hbFJSUSa3gDso+7hbSK1IGr93Cj7sFt0oLUSQNX7uOyfdgtrKlKXFEGp92CfdgtstUFqikSav3UKDhgtvKoLVGqBqfdgi2qUqNQZKRKQKyICKVCkBFKhAKRSiAheZJA0EuIaBuSQAPiVx+YeaI8KKA8SYi2sHTsXHoP69VUmYTFY58Zxbyxj3DJG3TQ66N6AfvHUrGeVRdLlnTi9M5LaTpfzoug5lwpdlErXO/hDnfoF0Y5A4AtIIOxC5fC+BxYdhtrB1JAP1J39yp4fxNss8rIgPDjFOI2c8nSvgCrRcvxFJwi79u6R1URStDEhFKhAeXuoE6mtaGpPsq5juMcRYbZhWGPcDOHPod60BXd4iJPDd4VeIPMy9iRrR9xYXE4VzlFKckw8GTYhx8pI316eyzm/F0b4ounJRs88P53iccuIa7Dv28+3z6forGx4cAWkEHUEag/FcvifBIsRGBlFVYOoI00IvZVrBYmfASBpuSA613HdvZ3os95QdT6+TVYoZVePh/H/C9osOExbJWNfGczTt/gfVZl0HG1XDCUpUICEpelCAJSlQgIUL0VCkEKFNKEJChTShKBkBREUEBERAECIgC5HM3HfusXkp0z/LE09+rj/CN/ktLnjmU4OCotcRJpH1yD8zz7dPUqictY508+WV5ke2yTIS99HVwFnbf5rly+oUHquzrw+nclu+ju8F4e55zy3JLISRmFk6gGRw/dHb07UriRFho3PlI087nH0/z0VU5Mnke8zOHkDaoeY0RoB9FuzYWbFy5pgWxtP7OLQ2R+Yn979FGGScd0a+pUvc0m6r+UauM43Pj3+DAwsiJol1hzgNya2b6b9+ytnCOFMw0YYzUnV7ju53dOGcMZC3QDMd6/Qen+a3VtCFPaXZhlzJx0gqj+7+5KhEWpzBERASq/xzlSOc52jLJ1qhm9ff8AVd9FWUVJUy8Jyg7iyo4HGT4VwZIS9o01Jo+xOztNj8LXR4iGYiLM2t613Dh9e66PEeGtlaRoHVV/4qivhmwsx/EWg2Qfztog160Vy5G8a1krXydcay/UuJfudbhPEnQl79Xso+IxlXnb2sgd9eqtOAxzJ42yRm2OFjuO4PYg6fBUDGZGYqN4kDYZmeZh1bIdQa7HULb4FxZuGmyi2wPeY3h2ojkvyvB7HQH4dlGPJo0n0VnD3LfkvalQi7TjJUIiAIiIAiIgFKCFKIDzSherCKQSiIoAREQBQ94AJOgAsnsApXG5vxOTBygfikqEf9Qhp/7cyrKWqbLRjtJIpHFc+LkdLTneIcsdaCOIHy32san1WDg+EfAMQ6WOMZYz4crT5nl2gaRuNa+S6eHxTGNmJpjImgFzg4H2GlEUOh3JWpheHRmZmHw9mNzhJIS5ztTRqztQ6eq8iSbe3lnsQab18L9i1cpYPwcI2h5nVQ9T1/rsrDFAG7b9SvEGHDar8LRlaOnv/JZ16uKGkFH4PKzZPcm5/IREWhkES14ldWu9CzsNOu6A9osTpNQOlWfnQXt0gBAJAJ0aCQCTV6d9EB6REQBaPFcCJG5gLe0afxDq34/qt5FDVqiU6dnybiuLb4QthkdBP5APxAPBLfbqt/8A0gySBjZWFrpgQ1u5DwLokdapdbnjk90zJJcNbZCPO1uhdWuZv8QPzsqhYbm+CKIRu8WWSOz5msdVkWN9tF5uSLjHU9DG4uW/j/Z9U5M4oZ8Iwv8A7SMmF97ks2J9S0tXdXzj7O+YY2NLXMdGyV4pxcX+bLQLuwNbjRfRmuB219l3YZbQRx5VU3RKItSTF5cRHGfzse4e7C2/o76LUyNtERAEREAREQEUilEAREQBERAFTufeYoI/Dw7g58rj4lN0DBRALje+ug1Xfw/GWTTPih84j/tnj8LTqMjT+Z1g+go9dFQubuG/7WbsvJ8rnW6wY6AHUUB9FjmnUeDbDHaXJpYrm7Kzw4I3OJqzNlLGGxqGgeb4q28jcKOQzP8AxP2O2nX5ricC4JA/OyQjOKkJN6AkE1fTRfQ8O+NrQ1hblHlABB26Lnwxc57vwdGSax43CPb8/Yz0ihrwdiCvM0oY1znaNaC4nsALK7jhPGMxbIWOfIQ1jRbif61PSlz+ZOMjDYZ0oIH4Q0n+Iiz/AHbKpPNHN/3nBwV5XGQufsBbLLQNddwf/iuBieKPnYxj3OLQfLZsaH/L+6eupz9xXRbV1ZfOL8eYYmYuB1yRgZo7d+0jJBcGt6vbditTqOqkc/4Z2Vz8zGFjhJmBa5uoogHoQCde49lSpMflgJHlFXfmqvc/D179QqdiMe59mx60AKPz10H0Vck9ehjjsfVYef4W4V7nZzK54aG1emYagjpVlbvL/Efvcj8Vi8kYYS3DR3m8NvV2b8xcQDdbZV8mkxLmxNFkNsN10Fkba+nXqurhcSWwWC6hpZyjvt8/VV9zknRn1Pl/mYTzYhpI8PP/ALOTpbQ0Aj18wcV28JjmS58t2x5jdfdv8l8R4Pxd7vITsSLNbm9zXv8AJX3l/izMHG4vzGNwLrALiHgk1XravGdkONF5Rcvg3HGzYWOeTLHbbks0GOGjtT0tVzifPb5HhuAa19HVzwad08rdz0WllXwXclfFebuVo2cQxTmkNjcfEIG4LmAkAe+Y6d1Y5sPjXNL5sTI3T8XlY0CyaArT4rhcWxP7RosyOAt0jSC5xIyj0JGlEDT5Vh6hXGjbDLWVm1gsCCII4heZoDbLrsk28AadWb9AV9TwWDbFG1jPwtFep7k+pOq4PKPLfgNEkmsjgD5qLmgjYn0ulZVOHHqrYy5NuEFV+LY+uKYNg6Mdf/Usfo36q0L5tgcUZ+OO6hsjx7CNrmj/AOg+a1kYM+koiKxIREQBERAEREASlKICFSvtF5sdh2tw8Dss8oLnvG8MWxcP4zqB8T2V2XyTlyWDG8SlmxkjGHxC+NkhAEoa4tjY0nQhoaCRdk1puqTdcIlF35E4GcLhRnGWSQ+I4fuCqYz4Nr4krc4/wbx2gssPGnlIaSO2ui7ARTqqoJ07PlnND5YcrBmhkkFOs6FjbAsjvepHZbPB24n9kWPDGDR2UXmrT8X+KuvMHL8eMjDX217bMbxu0nf3B7eipTORcfDKHNeJG63kkfGB2OQ6H2tck8cov6ejqjOMlz2dCGKWNwJxLgwOLnB2Uk3dAaXVk/NaX+uUr4543lmXLJG/Ndj8TQRWp/zWliMJjmhwxUbyNg4NbTAOrnA18VW+LEMcXNNdCNPxabqIyku+hOMWuOzn4XEOyOY7exv03srUhxDmOGp0Jqth6++/yR0uunU6el9+n9BZMVhj+LYdD0o+vUeyVa4K3T5Ot4pnic1u5AOn5tda12oDX0XAw7AJA15oDXSiPTf3+iy4TF5XUCSOu/Wgs/HYmgskFNddO2F0N667UoctkSo6v8z3xSHM0V+EGvh277jr2W3h5qhrTahtrsKHzK08LOXRlpJrKT1o3Vb7EaLF94ytdW3fv026f+kbIije4AxjXEEhpuhqRvv8gP02VqaXFtaA9WnUb1dbdQqJhzkN9Rr7e/8AXRW3heI8o37g0QQbb1HrVq0H4E40evvUUWbxQ4taTloZrB2q+trvxOijiDyGtFBzs35dPRcWTCNlcxrnNFnVzhoDd2RoTStPC+TDdyytlPXXM0A66NGg+NqzjKXCIjKMbbRxMZwqbiTgYz4kNAGKS44wOjnGru7Ol9KGlq28D5MigcyWTzztstIsNYSKOUddNNV3MHgmRNDWChv7nuVnXTGNGDdkIStXF8VhiNSSMaexOvyGqo3NPHsRiZPCw4c3DbOdYaZfa9avp1UTmol4Y3Nnf4tztDES2EeM8aEtNMafV3X4LR5K4OHTTYw2HyF7chbQY4utxaeoqh/eUcB5I0a7EaN/EIwdT/zHp7K5RxhoAaAGjQAaAD0CpBTk9pfoXye2lrH9SUUotjAikpSiAKA1SiAhFKIAiIgConMP2Xxyvkkwr/BdIS+SJ4zQvcd3V+QnuPor2ihpPsHyDEYji/B22GudANKJ8aL4Xqz5hWnlj7UMNiWNGIrDzbOGpZ6Udx8fmro9gcCHAEHQg6gjsQqvi/s2wD35gx0Ru6jdTf7rgQB6BZOM1/aXjr+I7M/MeEZ+OeEdfxtJPwBtabud8AP+MP7sp/8AytSX7PME4g/tBQA0cOl1+X1WlLyHhDo2cj0Jid/gUbyfCLJY/LZ24+bsBICPvENHcPOWx6h1L5Pztw+DxXPwcrJYxRIabyA3oT1rordiPs2iF5Z4r/i0+mZa0H2YHO1zcQwjYhutt/MN9dFD3kqaI+lcpnzDDtN0T7Xd+qtXCOHmVrRvpsddtd/Y6LU5h5adgsS6MjynzRu6Oabr+YXc5Vj/AA61oRtZvUNIHX/JYxTvU1l0mcDjPC2xyHJemuvbTX6/RYZ8Pnwxcfyv0+I2+n1Vj5iZmlynKKADqqrcBZHpR/VctuEJhLB+8Cevpv7Lnx27s3yJLWjm8EjzXd1V9NdDv+mnda2QfmNA6d61rqutwiENLhsQK9QCd1hmweV7dhrqO2Yf18lM70tDHXuVIy/6GPhscDobB6G72/TbuuxwxtNANncdxt3XVjww+5RncAuzXrptqT00OnqvGFw5cNNddNtL136Cgpw3Sb+CM75a+5qQcOfO/Q5YxoSOo0ur1vbVXPB8cw2Dj8OKKTKNz5BmPckle+D8FqLMXNa06h1b+97D/BYsSzBx6ySeIR0iYDfxoj6rsuSXBzRjFvmzUxf2gSkf7PA5x2unSf8AiPqVw8DjuNT4gFrpRodMrWxNsENJBGUi63v4rcx/PTYv93wrXDYOmcSSRoPKB/NbvBftHdM1gdhw1xJbTH6Ejo3y7+lqFJeWWkq6ie+EcjYiy/FSjO45n153EnuTorTgOCww6tbbv3n+Z3z6fBYYeYYyBnDmHsei6EGJZILYQ4en6HstIxh2ikpzapmVERaGQREQBERAEREAREQBERAFhxmMjhY6SVzWRtFuc40AFltVH7T+FSYjBfsy79lIJnhupcwNc0muuXMHV/CVEnSsGrP9qURcRh4nPb0dIfCDv+VtE170uV/rXxnFPcMPCxsY0Hg5Xn4yPND5BbvJPJ/DJoGyhj5ZB5JBM8u8N7dxTaBGoI01BCvsGHaxoaxrWNGwaA0D4BYxU5ct8F214RQ38A4rNG5r5HtzCiHzZR7EMvRbfL3KuIjZlmZhms7HLI755dviro5wAJJAA1JOgAVUxvPTDMYsLkfQzPkkzCOgaIbWrj63Xa1elBUyOWzaPKrAKbFh9spsbi7q69VysZyU+Q34WFHy/wDFZmcannaama03Q8Flae7rPyWvLDiRqJsSKHV7/Mf5eypsvuXpnF4j9n87GuoW38XkcXBpHUA6j4dlyOVcV4cxY6gQdb9NCP0XWxnEMWM1TYj++8/QLiu4XiJT4kTJPGbq6mO84/euqBVZcu12E+KfR2eZsORNms5Hbag/Pr6rkCcszUSDYHRbUnHHvAjmjaHjq7R2vdp2WviWE2CC2+gs69K010v6KkIVaLZMl6njBRtDidraXdBue5+CyyYCzmHy6D+jS1cDGW6efNrmprnfT191tR8WI2Y5tG7O57abUsc3EK+TTFK52y0MwNYMsLtPK7vVl386KwcNw7yKjBJPlA6nS9a19/Zeose+VoDnaaEitTXYUs2A4+3D2Wx5nbNs1Q0+vf2WqjGKSvwUcpSbdeTZw3LOJeR4pOUbNcdG+gB2XYj5WYR+0p3uSf8AALmx88SO/wCEB33OvzW7hucoyQJGlvct81e43V4+0/JL91I6EHLeGbr4bXH+IA/TZbEXCoGhwbFE0OOZwaxgDiOpAGpWTD42OT+zex/XykE17LOuhRS6Odtt8nJx/LschDmExvAqxZBHYi/qFoHBzw7Mzj96Mm/8VZUVXjTLKbRxOH8cJeGSA2dPMKc2zQvuLr5rtrl8XZb4O+Yj50f5BdRTBNcMiVPlBERXKhESkAREQBERAEREBiaPM7fYeyyLEz8bvZv81lQFQ/0SeGYl88DbwMv+9MbqcORqJmtG7BZsDUAnoNLY7EMDM5c0MrNmsZctXd7VXVZF84+0tk0Yw0EVQ4F7iZXXTQ6xTcu4a0W7KN+n4VR/QrJ7NTmnj+K4lK3D4BpOGui6w3xiPzOvZg/9noFcOX+TocPCxsrWTTbueRevZt65Vtctcuw4OJoi87iAXSGrkvqOzewC66iMPxS7Jb8I8xwtaKaA0dmgD9FUuZftDZhpnQQxmaZoBcbysYTsD1ceppW9fG+PYqFnFsQ5pLm525yNKcAMwBvobWXqcrxxTXya4MfuSaN3H8Yxj3OD5pB18hDK6gBoHwWhHxOVr2F0k/tb7330+C+kcvSRyNIyxnMPEBytsg7h2mpBXXZgIgbDGA+jQEjHdbJlZfS6aPm3BeV5sTKX4gTNcS1xe7TykA3qN/RXuLljDCszPEI6yeb6bD5LrItowSKOTZzJ+WsK7/htYehjthHyXLx3JsYY4xukzAE0chzel5bHzVkMgsDWzt2+a9pLHGXaIUmj57wXGmKwA0PogEi66ir2q69l14ZXPAMkUb73LaG/6rrS8twuc81QcCCBpV9R29lwsTw/EYZ3kuSM0G+jR0vv7rhksuPrlHVFwn9mdiLhMEjTkJHQjQ0tDF8mAhxaW5jRvVpsbbLV4dxV8czswpzgD4brHl1OYfoPirbhcS2Rgc3Y/TuFvjUJrrkpOc4+eD5vi2YjCSAvieCTTCw2HE9AR1V15Z4u6eIeIQZW1mIoBwOzhS60kTXfiAIu9QDqNiqVBijhsRKGWWxykOHUNecxHqKcCFdR0l9mHPeNPtF4RQCpW5zmlOzNPF2YHPPxoN/Q/Jbq8NjAJPU7/DQL2oSJCIikgIiIAiIgCIiAIiIDGPxHTShr89P67rIorW1KALU4pwuLExPimaHxuGo6g9CD0I6FbaICp8uulwEjcHiXF8LifuUx2d18B3Z4Fkd9QOgVrWHGYKOZjmStD2O3B9NQQdwQdQRqCNF7w8WRoaXOfQq3auPuep9VCVcAyL878cnMOOxkcoId4r3fBzswPtRHzX6IVF+0flD7wG4iFgdIwFszQPNLEfbUlvbsTWwXL6rF7kPyOn02X25/mcXk3muOOVjX53NbGQ7IMwaXEVf1+S+k4DikM4JicHVuNQ5vu06hfPuTW4SKLLEA1ztZMxLnOPTU9ADt6ruYnB7SQEMlbqHDr6HuPRcmHO8artf5OjNiU3fTLgi5XAONDEsNjLKzyyDXLeurT2NH2+q6q9SMlJbI8+UXF0zGY/PddK/oLIi8SytaC5xDWgW4uIAAG5JOwViD2tXiePZBDJLJ+BgLj3PYD1J0+K483OcV1E18vqBlafYndVf7QOYZpcHlELo252ue7NYyjbp3pcmT1eOKai7Z04/TTk1apGLCcVmxeI8bLZGmQV5WdBqelmz6q/cDZUdtIcx2rdCCDsQQfZfLOR+LsD/MWtPW/TT4aFfUeAf2biNi9xHqNtPiCuf0UtpNy7Zt6uKikl0dNVrjWGEWIEuwkADuxcBlIPu2vkrKubzBHG6B4kJA/KR+LP8Aly9z/K16GRXE5MctZG1gJs0bT20+Wi2FzeAYd7IGiSs58xq+td/b6rpK0eij74CIikgIiIDwXGx29j+q9rxXm+C9oAiIgCIiAIiIAiIgCIiAIiIAiIgK7xfkjDzuL2ZoJTqXRUA4nq5uxPtRWvhuS5G6OxLiP4WZSf8AuNK1IsJenxydtGsc04qkzW4fw9kDA2MadSdS49yVsoi2SSVIzbvlhV/ngO+6OyguaHNMgaCTkBsmh2OU/BWBFE47RcSYvVplC4dxLD5AQWgVoOqzYzjkOXKQHg+XLQdmvSq6+yseI5YwbzboIr6kNDCf7tLYwfB4IdYo2MPcAX8915v9HkvhqvyO3+qhXKdlQ4DyKwuEjohh4rzCP87+2f8Adb6b+yvTWgChQA2rRSi78WGOJUjkyZHkds8SytYC5xAaNST0XOgw7p5PElBEY/smO0P/ADOHc6aey33YYFwLvNWrQdmnuB39Ssq0asonQREUkBERAEREBGt+ilEQBERAEREARRaICUREARQiAlFFogCKLUoCUUIgJRFCAlERAEUIgJRRalAEREAREQBEUWgJRebXpAEREAREQBERAQEUIgPSikRASoKIgPNqQURSwQVLURR4AKlEQBQiICUREICIigkIiKQSiIgCIiAgqAiIBeqlSiAIiIAiIgCIiA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38" name="Picture 26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778" r="964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60" y="4904853"/>
            <a:ext cx="1120879" cy="854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781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Directory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2" descr="http://searchuserinterfaces.com/book/images/yahoo_apr_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3567207" cy="373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844824"/>
            <a:ext cx="403493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6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971600" y="365792"/>
            <a:ext cx="7870648" cy="758952"/>
          </a:xfrm>
          <a:noFill/>
          <a:ln/>
        </p:spPr>
        <p:txBody>
          <a:bodyPr lIns="92075" tIns="46038" rIns="92075" bIns="46038" anchor="b">
            <a:normAutofit fontScale="90000"/>
          </a:bodyPr>
          <a:lstStyle/>
          <a:p>
            <a:pPr algn="l"/>
            <a:r>
              <a:rPr lang="en-US" altLang="en-US" dirty="0"/>
              <a:t>Classification   Vs.     Clustering</a:t>
            </a:r>
            <a:br>
              <a:rPr lang="en-US" altLang="en-US" dirty="0"/>
            </a:br>
            <a:r>
              <a:rPr lang="en-US" altLang="en-US" dirty="0"/>
              <a:t>Supervised       Vs.     Unsupervised Learning</a:t>
            </a:r>
          </a:p>
        </p:txBody>
      </p:sp>
      <p:sp>
        <p:nvSpPr>
          <p:cNvPr id="3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027447-70F4-F943-9134-243EC3898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00808"/>
            <a:ext cx="5559648" cy="4466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95CCBA-F7EE-1647-A7F9-6D912C9FA8BF}"/>
              </a:ext>
            </a:extLst>
          </p:cNvPr>
          <p:cNvSpPr/>
          <p:nvPr/>
        </p:nvSpPr>
        <p:spPr>
          <a:xfrm>
            <a:off x="467544" y="6392361"/>
            <a:ext cx="83747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http://researchers.lille.inria.fr/abellet/talks/metric_learning_tutorial_CIL.pdf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073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Curlie</a:t>
            </a:r>
            <a:r>
              <a:rPr lang="en-US" dirty="0"/>
              <a:t> Web Directory</a:t>
            </a:r>
            <a:endParaRPr lang="he-IL" dirty="0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מציין מיקום תוכן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304423"/>
            <a:ext cx="6934572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13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Telecom’s Word Cloud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677" y="2060848"/>
            <a:ext cx="3638550" cy="35718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18519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969" y="987552"/>
            <a:ext cx="3627426" cy="581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6" y="1384593"/>
            <a:ext cx="2753009" cy="5026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115616" y="1384593"/>
            <a:ext cx="1735810" cy="1740413"/>
          </a:xfrm>
          <a:prstGeom prst="rect">
            <a:avLst/>
          </a:prstGeom>
          <a:noFill/>
          <a:ln w="2857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52320" y="6564469"/>
            <a:ext cx="537001" cy="233481"/>
          </a:xfrm>
          <a:prstGeom prst="rect">
            <a:avLst/>
          </a:prstGeom>
          <a:noFill/>
          <a:ln w="2857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Clusters by Exploring Dendrograms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851426" y="1188162"/>
            <a:ext cx="1999543" cy="5481198"/>
            <a:chOff x="2882686" y="914844"/>
            <a:chExt cx="1999543" cy="5481198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2882686" y="2851688"/>
              <a:ext cx="1999543" cy="354435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2882686" y="914844"/>
              <a:ext cx="1968283" cy="196431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/>
          <p:cNvCxnSpPr/>
          <p:nvPr/>
        </p:nvCxnSpPr>
        <p:spPr>
          <a:xfrm flipH="1" flipV="1">
            <a:off x="923245" y="2420889"/>
            <a:ext cx="14322" cy="273630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5292080" y="4065570"/>
            <a:ext cx="14322" cy="273630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98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</a:t>
            </a:r>
            <a:endParaRPr lang="en-US" b="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3015"/>
            <a:ext cx="254317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549727" y="1263015"/>
            <a:ext cx="1842953" cy="1745634"/>
          </a:xfrm>
          <a:prstGeom prst="rect">
            <a:avLst/>
          </a:prstGeom>
          <a:noFill/>
          <a:ln w="2857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80" y="1348740"/>
            <a:ext cx="2695575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94807" y="1348740"/>
            <a:ext cx="1842953" cy="787092"/>
          </a:xfrm>
          <a:prstGeom prst="rect">
            <a:avLst/>
          </a:prstGeom>
          <a:noFill/>
          <a:ln w="2857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93" y="1263015"/>
            <a:ext cx="292417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6234967" y="5915025"/>
            <a:ext cx="2314674" cy="243840"/>
          </a:xfrm>
          <a:prstGeom prst="rect">
            <a:avLst/>
          </a:prstGeom>
          <a:solidFill>
            <a:schemeClr val="accent5">
              <a:lumMod val="60000"/>
              <a:lumOff val="40000"/>
              <a:alpha val="24706"/>
            </a:schemeClr>
          </a:solidFill>
          <a:ln w="28575" cap="sq">
            <a:solidFill>
              <a:schemeClr val="accent5">
                <a:lumMod val="60000"/>
                <a:lumOff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24787" y="3514224"/>
            <a:ext cx="2299175" cy="1316856"/>
          </a:xfrm>
          <a:prstGeom prst="rect">
            <a:avLst/>
          </a:prstGeom>
          <a:solidFill>
            <a:schemeClr val="accent2">
              <a:alpha val="15000"/>
            </a:schemeClr>
          </a:solidFill>
          <a:ln w="28575" cap="sq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7667" y="2135832"/>
            <a:ext cx="2116295" cy="1262688"/>
          </a:xfrm>
          <a:prstGeom prst="rect">
            <a:avLst/>
          </a:prstGeom>
          <a:solidFill>
            <a:schemeClr val="accent4">
              <a:lumMod val="40000"/>
              <a:lumOff val="60000"/>
              <a:alpha val="25000"/>
            </a:schemeClr>
          </a:solidFill>
          <a:ln w="28575" cap="sq">
            <a:solidFill>
              <a:schemeClr val="accent4">
                <a:lumMod val="40000"/>
                <a:lumOff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524787" y="1263014"/>
            <a:ext cx="2315319" cy="733425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 w="28575" cap="sq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437870" y="4906137"/>
            <a:ext cx="2299175" cy="858833"/>
          </a:xfrm>
          <a:prstGeom prst="rect">
            <a:avLst/>
          </a:prstGeom>
          <a:solidFill>
            <a:srgbClr val="13750B">
              <a:alpha val="15000"/>
            </a:srgbClr>
          </a:solidFill>
          <a:ln w="28575" cap="sq">
            <a:solidFill>
              <a:srgbClr val="00B05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77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661" name="Picture 5" descr="3D_image_list_4_s9_z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439" y="4092947"/>
            <a:ext cx="1742144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2" name="Picture 6" descr="3D_image_list_4_s10_z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64" y="4092947"/>
            <a:ext cx="1742144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3" name="Picture 7" descr="3D_image_list_4_s11_z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89" y="4077072"/>
            <a:ext cx="1742144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4" name="Picture 8" descr="3D_image_list_4_s12_z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01" y="1655316"/>
            <a:ext cx="1742143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5" name="Picture 9" descr="3D_image_list_4_s13_z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239" y="1652141"/>
            <a:ext cx="1742144" cy="212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6666" name="Picture 10" descr="12_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576" y="1674365"/>
            <a:ext cx="1742143" cy="212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6667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Image Segmentation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3581400" cy="36576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40261296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Hierarchical Clustering - </a:t>
            </a:r>
            <a:r>
              <a:rPr lang="en-US" dirty="0"/>
              <a:t>Pros &amp; Cons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Do not have to assume any particular number of clusters </a:t>
            </a:r>
          </a:p>
          <a:p>
            <a:pPr lvl="2"/>
            <a:r>
              <a:rPr lang="en-US" dirty="0"/>
              <a:t>Just cut the tree</a:t>
            </a:r>
          </a:p>
          <a:p>
            <a:pPr lvl="1"/>
            <a:r>
              <a:rPr lang="en-US" dirty="0"/>
              <a:t>Hierarchy is important for some apps</a:t>
            </a:r>
          </a:p>
          <a:p>
            <a:pPr lvl="1"/>
            <a:r>
              <a:rPr lang="en-US" dirty="0"/>
              <a:t>In contrast to K-Means, can be nicely visualized, independent of  dimensionality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Complexity: </a:t>
            </a:r>
          </a:p>
          <a:p>
            <a:pPr lvl="2"/>
            <a:r>
              <a:rPr lang="en-US" dirty="0"/>
              <a:t>Space - O(N</a:t>
            </a:r>
            <a:r>
              <a:rPr lang="en-US" baseline="30000" dirty="0"/>
              <a:t>2</a:t>
            </a:r>
            <a:r>
              <a:rPr lang="en-US" dirty="0"/>
              <a:t>) – distance matrix</a:t>
            </a:r>
          </a:p>
          <a:p>
            <a:pPr lvl="2"/>
            <a:r>
              <a:rPr lang="en-US" dirty="0"/>
              <a:t>Time – O(N</a:t>
            </a:r>
            <a:r>
              <a:rPr lang="en-US" baseline="30000" dirty="0"/>
              <a:t>3</a:t>
            </a:r>
            <a:r>
              <a:rPr lang="en-US" dirty="0"/>
              <a:t>) – Merge all points – each time update dist. Matrix</a:t>
            </a:r>
          </a:p>
          <a:p>
            <a:pPr lvl="1"/>
            <a:r>
              <a:rPr lang="en-US" dirty="0"/>
              <a:t>Difficulty in handling different size of clusters</a:t>
            </a:r>
          </a:p>
        </p:txBody>
      </p:sp>
    </p:spTree>
    <p:extLst>
      <p:ext uri="{BB962C8B-B14F-4D97-AF65-F5344CB8AC3E}">
        <p14:creationId xmlns:p14="http://schemas.microsoft.com/office/powerpoint/2010/main" val="19923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DBSCAN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315474" y="6021288"/>
            <a:ext cx="8503920" cy="2725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dirty="0">
                <a:hlinkClick r:id="rId3"/>
              </a:rPr>
              <a:t>https://towardsdatascience.com/the-5-clustering-algorithms-data-scientists-need-to-know-a36d136ef68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B067C7-3D45-5449-8853-D0693CC7E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988840"/>
            <a:ext cx="5597163" cy="352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939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27" y="4157182"/>
            <a:ext cx="4819650" cy="2219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98732"/>
            <a:ext cx="2985477" cy="263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703572"/>
            <a:ext cx="3300214" cy="302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7836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365792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Clustering Methods</a:t>
            </a:r>
            <a:br>
              <a:rPr lang="en-US" dirty="0"/>
            </a:br>
            <a:r>
              <a:rPr lang="en-US" dirty="0"/>
              <a:t>(two well known out of many)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0466" y="191683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K-Means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92080" y="191683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rgbClr val="FF0000"/>
                </a:solidFill>
              </a:defRPr>
            </a:lvl1pPr>
          </a:lstStyle>
          <a:p>
            <a:r>
              <a:rPr lang="en-US" dirty="0"/>
              <a:t>Hierarchical 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930" y="2502188"/>
            <a:ext cx="3816558" cy="3688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708920"/>
            <a:ext cx="3852566" cy="318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5530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was really fun!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  <p:pic>
        <p:nvPicPr>
          <p:cNvPr id="5" name="Picture 4" descr="http://www.hikedesign.co.uk/images/01_Than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628800"/>
            <a:ext cx="65341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14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based Applications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9" name="Picture 2" descr="http://lowres.cartoonstock.com/money-banking-loan-bank_manager-bank_management-loan_managers-loan_applicants-mfln4481_low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768" y="3429000"/>
            <a:ext cx="1497742" cy="124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encrypted-tbn2.gstatic.com/images?q=tbn:ANd9GcR2mscKtXaFppjHn739eNsC2UIIEva3RW_mAvuEEp1mZBhJy_8z_oydA7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53" y="3949256"/>
            <a:ext cx="1297163" cy="127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07504" y="2214948"/>
            <a:ext cx="3394163" cy="2078148"/>
            <a:chOff x="144016" y="1494868"/>
            <a:chExt cx="3779911" cy="2381655"/>
          </a:xfrm>
        </p:grpSpPr>
        <p:grpSp>
          <p:nvGrpSpPr>
            <p:cNvPr id="12" name="Group 11"/>
            <p:cNvGrpSpPr/>
            <p:nvPr/>
          </p:nvGrpSpPr>
          <p:grpSpPr>
            <a:xfrm>
              <a:off x="144016" y="1494868"/>
              <a:ext cx="3779911" cy="2381655"/>
              <a:chOff x="224239" y="1494868"/>
              <a:chExt cx="3563902" cy="2381655"/>
            </a:xfrm>
          </p:grpSpPr>
          <p:pic>
            <p:nvPicPr>
              <p:cNvPr id="14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2719" b="53802" l="9926" r="8982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034007" y="1494868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7880" b="96889" l="9926" r="63027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031830" y="1494868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99194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043608" y="1494868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26959" b="50346" l="74318" r="95658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234571" y="1524597"/>
                <a:ext cx="1743976" cy="20781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8134" b="53571" l="62655" r="78412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236503" y="1566876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2" descr="http://nationalpositions.com/blog/wp-content/uploads/2010/12/blog201012011.jpg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36406" b="82143" l="62779" r="7853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685"/>
              <a:stretch/>
            </p:blipFill>
            <p:spPr bwMode="auto">
              <a:xfrm>
                <a:off x="1242400" y="1556792"/>
                <a:ext cx="1743976" cy="20781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" name="Group 19"/>
              <p:cNvGrpSpPr/>
              <p:nvPr/>
            </p:nvGrpSpPr>
            <p:grpSpPr>
              <a:xfrm>
                <a:off x="224239" y="1654565"/>
                <a:ext cx="2325160" cy="2103347"/>
                <a:chOff x="1683123" y="2848973"/>
                <a:chExt cx="4465907" cy="3335515"/>
              </a:xfrm>
            </p:grpSpPr>
            <p:sp>
              <p:nvSpPr>
                <p:cNvPr id="36" name="TextBox 35"/>
                <p:cNvSpPr txBox="1"/>
                <p:nvPr/>
              </p:nvSpPr>
              <p:spPr>
                <a:xfrm>
                  <a:off x="1683123" y="3607453"/>
                  <a:ext cx="1397122" cy="683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>
                      <a:solidFill>
                        <a:schemeClr val="tx2">
                          <a:lumMod val="75000"/>
                        </a:schemeClr>
                      </a:solidFill>
                    </a:defRPr>
                  </a:lvl1pPr>
                </a:lstStyle>
                <a:p>
                  <a:r>
                    <a:rPr lang="en-US" sz="1100" dirty="0"/>
                    <a:t>3</a:t>
                  </a:r>
                  <a:r>
                    <a:rPr lang="en-US" sz="1100" baseline="30000" dirty="0"/>
                    <a:t>rd</a:t>
                  </a:r>
                  <a:r>
                    <a:rPr lang="en-US" sz="1100" dirty="0"/>
                    <a:t> Party</a:t>
                  </a:r>
                </a:p>
                <a:p>
                  <a:r>
                    <a:rPr lang="en-US" sz="1100" dirty="0"/>
                    <a:t>Charges</a:t>
                  </a:r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>
                  <a:off x="2799397" y="2848973"/>
                  <a:ext cx="3349633" cy="3335515"/>
                  <a:chOff x="3804656" y="3650315"/>
                  <a:chExt cx="3349633" cy="3335515"/>
                </a:xfrm>
              </p:grpSpPr>
              <p:pic>
                <p:nvPicPr>
                  <p:cNvPr id="38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2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34217" b="48387" l="0" r="1737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804656" y="3650315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39" name="Group 38"/>
                  <p:cNvGrpSpPr/>
                  <p:nvPr/>
                </p:nvGrpSpPr>
                <p:grpSpPr>
                  <a:xfrm>
                    <a:off x="3804656" y="3677675"/>
                    <a:ext cx="3349633" cy="3308155"/>
                    <a:chOff x="3804656" y="3677675"/>
                    <a:chExt cx="3349633" cy="3308155"/>
                  </a:xfrm>
                </p:grpSpPr>
                <p:pic>
                  <p:nvPicPr>
                    <p:cNvPr id="40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3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43318" b="53226" l="11911" r="25558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804656" y="3677675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41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4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42742" b="82143" l="11042" r="25682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804656" y="3690276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</p:grpSp>
          <p:grpSp>
            <p:nvGrpSpPr>
              <p:cNvPr id="21" name="Group 20"/>
              <p:cNvGrpSpPr/>
              <p:nvPr/>
            </p:nvGrpSpPr>
            <p:grpSpPr>
              <a:xfrm>
                <a:off x="900990" y="1679764"/>
                <a:ext cx="1799775" cy="2123556"/>
                <a:chOff x="5010985" y="3364554"/>
                <a:chExt cx="3456806" cy="3367562"/>
              </a:xfrm>
            </p:grpSpPr>
            <p:grpSp>
              <p:nvGrpSpPr>
                <p:cNvPr id="31" name="Group 30"/>
                <p:cNvGrpSpPr/>
                <p:nvPr/>
              </p:nvGrpSpPr>
              <p:grpSpPr>
                <a:xfrm>
                  <a:off x="5026266" y="3364554"/>
                  <a:ext cx="3441525" cy="3367562"/>
                  <a:chOff x="3022567" y="2852936"/>
                  <a:chExt cx="3441525" cy="3367562"/>
                </a:xfrm>
              </p:grpSpPr>
              <p:pic>
                <p:nvPicPr>
                  <p:cNvPr id="33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8986" b="82143" l="7692" r="34243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022567" y="2924944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6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34908" b="49424" l="24442" r="42804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114458" y="2852936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7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36406" b="82143" l="24194" r="44293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114459" y="2869750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32" name="TextBox 31"/>
                <p:cNvSpPr txBox="1"/>
                <p:nvPr/>
              </p:nvSpPr>
              <p:spPr>
                <a:xfrm>
                  <a:off x="5010985" y="3512117"/>
                  <a:ext cx="1148445" cy="683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600">
                      <a:solidFill>
                        <a:schemeClr val="tx2">
                          <a:lumMod val="75000"/>
                        </a:schemeClr>
                      </a:solidFill>
                    </a:defRPr>
                  </a:lvl1pPr>
                </a:lstStyle>
                <a:p>
                  <a:r>
                    <a:rPr lang="en-US" sz="1100" dirty="0"/>
                    <a:t>Pay Bill</a:t>
                  </a:r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1444556" y="1714569"/>
                <a:ext cx="2343585" cy="2161954"/>
                <a:chOff x="4755608" y="3523154"/>
                <a:chExt cx="4501294" cy="3428454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4755608" y="3523154"/>
                  <a:ext cx="3434642" cy="3428454"/>
                  <a:chOff x="3673700" y="496195"/>
                  <a:chExt cx="3434642" cy="3428454"/>
                </a:xfrm>
              </p:grpSpPr>
              <p:pic>
                <p:nvPicPr>
                  <p:cNvPr id="27" name="Picture 2" descr="http://nationalpositions.com/blog/wp-content/uploads/2010/12/blog201012011.jpg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8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44240" b="53802" l="77419" r="89578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8685"/>
                  <a:stretch/>
                </p:blipFill>
                <p:spPr bwMode="auto">
                  <a:xfrm>
                    <a:off x="3750385" y="568193"/>
                    <a:ext cx="3349633" cy="329555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28" name="Group 27"/>
                  <p:cNvGrpSpPr/>
                  <p:nvPr/>
                </p:nvGrpSpPr>
                <p:grpSpPr>
                  <a:xfrm>
                    <a:off x="3673700" y="496195"/>
                    <a:ext cx="3434642" cy="3428454"/>
                    <a:chOff x="3673700" y="496195"/>
                    <a:chExt cx="3434642" cy="3428454"/>
                  </a:xfrm>
                </p:grpSpPr>
                <p:pic>
                  <p:nvPicPr>
                    <p:cNvPr id="29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19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43894" b="69700" l="77792" r="89578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758709" y="629095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30" name="Picture 2" descr="http://nationalpositions.com/blog/wp-content/uploads/2010/12/blog201012011.jpg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20" cstate="print">
                      <a:extLst>
                        <a:ext uri="{BEBA8EAE-BF5A-486C-A8C5-ECC9F3942E4B}">
                          <a14:imgProps xmlns:a14="http://schemas.microsoft.com/office/drawing/2010/main">
                            <a14:imgLayer r:embed="rId6">
                              <a14:imgEffect>
                                <a14:backgroundRemoval t="37442" b="48848" l="87345" r="10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b="8685"/>
                    <a:stretch/>
                  </p:blipFill>
                  <p:spPr bwMode="auto">
                    <a:xfrm>
                      <a:off x="3673700" y="496195"/>
                      <a:ext cx="3349633" cy="3295554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</p:grpSp>
            <p:sp>
              <p:nvSpPr>
                <p:cNvPr id="26" name="TextBox 25"/>
                <p:cNvSpPr txBox="1"/>
                <p:nvPr/>
              </p:nvSpPr>
              <p:spPr>
                <a:xfrm>
                  <a:off x="7555238" y="4430853"/>
                  <a:ext cx="1701664" cy="6833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tx2">
                          <a:lumMod val="75000"/>
                        </a:schemeClr>
                      </a:solidFill>
                    </a:rPr>
                    <a:t>Abnormal</a:t>
                  </a:r>
                  <a:r>
                    <a:rPr lang="en-US" sz="600" dirty="0"/>
                    <a:t> </a:t>
                  </a:r>
                </a:p>
                <a:p>
                  <a:pPr algn="ctr"/>
                  <a:r>
                    <a:rPr lang="en-US" sz="1100" dirty="0">
                      <a:solidFill>
                        <a:schemeClr val="tx2">
                          <a:lumMod val="75000"/>
                        </a:schemeClr>
                      </a:solidFill>
                    </a:rPr>
                    <a:t>Fee</a:t>
                  </a: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000508" y="1556792"/>
                <a:ext cx="597934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>
                    <a:solidFill>
                      <a:schemeClr val="tx2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en-US" sz="1100" dirty="0"/>
                  <a:t>Bill too </a:t>
                </a:r>
              </a:p>
              <a:p>
                <a:r>
                  <a:rPr lang="en-US" sz="1100" dirty="0"/>
                  <a:t>high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633961" y="1926916"/>
                <a:ext cx="79325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600">
                    <a:solidFill>
                      <a:schemeClr val="tx2">
                        <a:lumMod val="75000"/>
                      </a:schemeClr>
                    </a:solidFill>
                  </a:defRPr>
                </a:lvl1pPr>
              </a:lstStyle>
              <a:p>
                <a:r>
                  <a:rPr lang="en-US" sz="1100" dirty="0"/>
                  <a:t>Overage</a:t>
                </a:r>
              </a:p>
            </p:txBody>
          </p:sp>
        </p:grpSp>
        <p:pic>
          <p:nvPicPr>
            <p:cNvPr id="13" name="Picture 2" descr="http://nationalpositions.com/blog/wp-content/uploads/2010/12/blog201012011.jpg"/>
            <p:cNvPicPr>
              <a:picLocks noChangeAspect="1" noChangeArrowheads="1"/>
            </p:cNvPicPr>
            <p:nvPr/>
          </p:nvPicPr>
          <p:blipFill rotWithShape="1"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32719" b="53802" l="9926" r="8982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85"/>
            <a:stretch/>
          </p:blipFill>
          <p:spPr bwMode="auto">
            <a:xfrm>
              <a:off x="1144381" y="1772816"/>
              <a:ext cx="1555411" cy="1530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ounded Rectangle 41"/>
          <p:cNvSpPr/>
          <p:nvPr/>
        </p:nvSpPr>
        <p:spPr>
          <a:xfrm>
            <a:off x="477590" y="1628800"/>
            <a:ext cx="3718286" cy="576064"/>
          </a:xfrm>
          <a:prstGeom prst="roundRect">
            <a:avLst>
              <a:gd name="adj" fmla="val 50000"/>
            </a:avLst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Prediction / </a:t>
            </a:r>
          </a:p>
          <a:p>
            <a:pPr algn="ctr"/>
            <a:r>
              <a:rPr lang="en-US" dirty="0">
                <a:solidFill>
                  <a:srgbClr val="0070C0"/>
                </a:solidFill>
              </a:rPr>
              <a:t>Supervised Learning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25144"/>
            <a:ext cx="3096344" cy="147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179512" y="1628800"/>
            <a:ext cx="4392488" cy="4680520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82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43035</TotalTime>
  <Words>2457</Words>
  <Application>Microsoft Macintosh PowerPoint</Application>
  <PresentationFormat>On-screen Show (4:3)</PresentationFormat>
  <Paragraphs>564</Paragraphs>
  <Slides>89</Slides>
  <Notes>20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0" baseType="lpstr">
      <vt:lpstr>Arial</vt:lpstr>
      <vt:lpstr>Calibri</vt:lpstr>
      <vt:lpstr>Cambria Math</vt:lpstr>
      <vt:lpstr>Georgia</vt:lpstr>
      <vt:lpstr>Monotype Sorts</vt:lpstr>
      <vt:lpstr>Tahoma</vt:lpstr>
      <vt:lpstr>Times New Roman</vt:lpstr>
      <vt:lpstr>Wingdings</vt:lpstr>
      <vt:lpstr>Wingdings 2</vt:lpstr>
      <vt:lpstr>Civic</vt:lpstr>
      <vt:lpstr>Equation</vt:lpstr>
      <vt:lpstr>Big Data Science Clustering</vt:lpstr>
      <vt:lpstr>Data Science</vt:lpstr>
      <vt:lpstr>Learning Map</vt:lpstr>
      <vt:lpstr>The Machine Learning Spectrum</vt:lpstr>
      <vt:lpstr>Agenda</vt:lpstr>
      <vt:lpstr>Agenda</vt:lpstr>
      <vt:lpstr>Classification   Vs.     Clustering Supervised       Vs.     Unsupervised Learning</vt:lpstr>
      <vt:lpstr>Classification   Vs.     Clustering Supervised       Vs.     Unsupervised Learning</vt:lpstr>
      <vt:lpstr>Machine Learning based Applications</vt:lpstr>
      <vt:lpstr>Machine Learning based Applications</vt:lpstr>
      <vt:lpstr>Machine Learning based Applications</vt:lpstr>
      <vt:lpstr>What is a Good Clustering?</vt:lpstr>
      <vt:lpstr>Similarity and Dissimilarity Between Objects</vt:lpstr>
      <vt:lpstr>Similarity / Distance Metrics</vt:lpstr>
      <vt:lpstr>Similarity / Distance Metrics</vt:lpstr>
      <vt:lpstr>L1 Norm – Manhattan Distance</vt:lpstr>
      <vt:lpstr>Similarity / Distance Metrics Information Retrieval</vt:lpstr>
      <vt:lpstr>Correlation</vt:lpstr>
      <vt:lpstr>Recommendations</vt:lpstr>
      <vt:lpstr>Social Similarity</vt:lpstr>
      <vt:lpstr>The inherent problem with  Unsupervised Learning</vt:lpstr>
      <vt:lpstr>Image Segmentation</vt:lpstr>
      <vt:lpstr>Image Segmentation is Hard</vt:lpstr>
      <vt:lpstr>Agenda</vt:lpstr>
      <vt:lpstr>Different Clustering Methods</vt:lpstr>
      <vt:lpstr>K-Means clustering</vt:lpstr>
      <vt:lpstr>K-means example, step 1</vt:lpstr>
      <vt:lpstr>K-means example, step 2</vt:lpstr>
      <vt:lpstr>K-means example, step 3</vt:lpstr>
      <vt:lpstr>K-means example, step 4</vt:lpstr>
      <vt:lpstr>K-means example, step 4 …</vt:lpstr>
      <vt:lpstr>K-means example, step 4b</vt:lpstr>
      <vt:lpstr>K-means example, step 5</vt:lpstr>
      <vt:lpstr>PowerPoint Presentation</vt:lpstr>
      <vt:lpstr>PowerPoint Presentation</vt:lpstr>
      <vt:lpstr>PowerPoint Presentation</vt:lpstr>
      <vt:lpstr>K-Means Objective Function</vt:lpstr>
      <vt:lpstr>Intra-Cluster Distance</vt:lpstr>
      <vt:lpstr>K-Means Objective Function</vt:lpstr>
      <vt:lpstr>Inter-Cluster Distance</vt:lpstr>
      <vt:lpstr>K-Means Objective</vt:lpstr>
      <vt:lpstr>K-Means Evaluation</vt:lpstr>
      <vt:lpstr>PowerPoint Presentation</vt:lpstr>
      <vt:lpstr>Local Optimum</vt:lpstr>
      <vt:lpstr>PowerPoint Presentation</vt:lpstr>
      <vt:lpstr>K-Means Clustering</vt:lpstr>
      <vt:lpstr>PowerPoint Presentation</vt:lpstr>
      <vt:lpstr>K-means - outliers</vt:lpstr>
      <vt:lpstr>Solution – K- Means Medoids</vt:lpstr>
      <vt:lpstr>PowerPoint Presentation</vt:lpstr>
      <vt:lpstr>K-Means fails on non-convex data</vt:lpstr>
      <vt:lpstr>Non-Convex Data</vt:lpstr>
      <vt:lpstr>K-Means on Non-Convex data</vt:lpstr>
      <vt:lpstr>PowerPoint Presentation</vt:lpstr>
      <vt:lpstr>One last note before moving on</vt:lpstr>
      <vt:lpstr>Scaling</vt:lpstr>
      <vt:lpstr>Agenda</vt:lpstr>
      <vt:lpstr>Hierarchical clustering</vt:lpstr>
      <vt:lpstr>Hierarchical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Choosing Clusters</vt:lpstr>
      <vt:lpstr>Linkage in Hierarchical Clustering</vt:lpstr>
      <vt:lpstr>Single Linkage</vt:lpstr>
      <vt:lpstr>Single Link Example</vt:lpstr>
      <vt:lpstr>Complete Linkage</vt:lpstr>
      <vt:lpstr>Complete Link Example</vt:lpstr>
      <vt:lpstr>Average Linkage</vt:lpstr>
      <vt:lpstr>Linkage All Together</vt:lpstr>
      <vt:lpstr>Hierarchical Clustering - Pros &amp; Cons</vt:lpstr>
      <vt:lpstr>Hierarchical Clustering Apps</vt:lpstr>
      <vt:lpstr>Web Directory</vt:lpstr>
      <vt:lpstr>Curlie Web Directory</vt:lpstr>
      <vt:lpstr>Telecom’s Word Cloud</vt:lpstr>
      <vt:lpstr>Clusters by Exploring Dendrograms</vt:lpstr>
      <vt:lpstr>Clusters</vt:lpstr>
      <vt:lpstr>Image Segmentation</vt:lpstr>
      <vt:lpstr>Hierarchical Clustering - Pros &amp; Cons</vt:lpstr>
      <vt:lpstr>DBSCAN</vt:lpstr>
      <vt:lpstr>Summary</vt:lpstr>
      <vt:lpstr>Clustering Methods (two well known out of many)</vt:lpstr>
      <vt:lpstr>That was really fun!</vt:lpstr>
    </vt:vector>
  </TitlesOfParts>
  <Company>Amdocs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Gilad Barkan</dc:creator>
  <cp:lastModifiedBy>Gilad Barkan</cp:lastModifiedBy>
  <cp:revision>966</cp:revision>
  <dcterms:created xsi:type="dcterms:W3CDTF">2013-10-09T05:23:19Z</dcterms:created>
  <dcterms:modified xsi:type="dcterms:W3CDTF">2020-01-12T17:31:47Z</dcterms:modified>
</cp:coreProperties>
</file>